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1" r:id="rId7"/>
    <p:sldId id="353" r:id="rId8"/>
    <p:sldId id="362" r:id="rId9"/>
    <p:sldId id="265" r:id="rId10"/>
    <p:sldId id="264" r:id="rId11"/>
    <p:sldId id="263" r:id="rId12"/>
    <p:sldId id="268" r:id="rId13"/>
    <p:sldId id="271" r:id="rId14"/>
    <p:sldId id="270" r:id="rId15"/>
    <p:sldId id="267" r:id="rId16"/>
    <p:sldId id="269" r:id="rId17"/>
    <p:sldId id="266" r:id="rId18"/>
    <p:sldId id="272" r:id="rId19"/>
    <p:sldId id="275" r:id="rId20"/>
    <p:sldId id="273" r:id="rId21"/>
    <p:sldId id="277" r:id="rId22"/>
    <p:sldId id="276" r:id="rId23"/>
    <p:sldId id="278" r:id="rId24"/>
    <p:sldId id="279" r:id="rId25"/>
    <p:sldId id="280" r:id="rId26"/>
    <p:sldId id="281" r:id="rId27"/>
    <p:sldId id="292" r:id="rId28"/>
    <p:sldId id="293" r:id="rId29"/>
    <p:sldId id="284" r:id="rId30"/>
    <p:sldId id="286" r:id="rId31"/>
    <p:sldId id="294" r:id="rId32"/>
    <p:sldId id="295" r:id="rId33"/>
    <p:sldId id="296" r:id="rId34"/>
    <p:sldId id="297" r:id="rId35"/>
    <p:sldId id="287" r:id="rId36"/>
    <p:sldId id="288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4" r:id="rId53"/>
    <p:sldId id="313" r:id="rId54"/>
    <p:sldId id="315" r:id="rId55"/>
    <p:sldId id="316" r:id="rId56"/>
    <p:sldId id="317" r:id="rId57"/>
    <p:sldId id="318" r:id="rId58"/>
    <p:sldId id="289" r:id="rId59"/>
    <p:sldId id="290" r:id="rId60"/>
    <p:sldId id="319" r:id="rId61"/>
    <p:sldId id="291" r:id="rId62"/>
    <p:sldId id="320" r:id="rId63"/>
    <p:sldId id="322" r:id="rId64"/>
    <p:sldId id="344" r:id="rId65"/>
    <p:sldId id="354" r:id="rId66"/>
    <p:sldId id="355" r:id="rId67"/>
    <p:sldId id="356" r:id="rId68"/>
    <p:sldId id="357" r:id="rId69"/>
    <p:sldId id="347" r:id="rId70"/>
    <p:sldId id="348" r:id="rId71"/>
    <p:sldId id="349" r:id="rId72"/>
    <p:sldId id="351" r:id="rId73"/>
    <p:sldId id="258" r:id="rId7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02" autoAdjust="0"/>
  </p:normalViewPr>
  <p:slideViewPr>
    <p:cSldViewPr>
      <p:cViewPr varScale="1">
        <p:scale>
          <a:sx n="87" d="100"/>
          <a:sy n="87" d="100"/>
        </p:scale>
        <p:origin x="680" y="52"/>
      </p:cViewPr>
      <p:guideLst>
        <p:guide orient="horz" pos="16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AE004-482F-41BA-A590-6974246C0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分钟：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互动环节</a:t>
            </a:r>
            <a:r>
              <a:rPr lang="en-US" altLang="zh-CN" dirty="0" smtClean="0"/>
              <a:t>】</a:t>
            </a:r>
            <a:endParaRPr lang="en-US" altLang="zh-CN" dirty="0" smtClean="0"/>
          </a:p>
          <a:p>
            <a:r>
              <a:rPr lang="zh-CN" altLang="en-US" dirty="0" smtClean="0"/>
              <a:t>提问：大家以前参加过哪些体验类的培训？觉得这类培训有什么特点？之前听说过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沙漠掘金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这个课程吗？</a:t>
            </a:r>
            <a:endParaRPr lang="zh-CN" altLang="en-US" dirty="0" smtClean="0"/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沙漠掘金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课程是国际最经典的体验式培训课程之一。已被清华大学、浙江大学、上海交通大学、复旦大学列入</a:t>
            </a:r>
            <a:r>
              <a:rPr lang="en-US" altLang="zh-CN" dirty="0" smtClean="0"/>
              <a:t>EMBA</a:t>
            </a:r>
            <a:r>
              <a:rPr lang="zh-CN" altLang="en-US" dirty="0" smtClean="0"/>
              <a:t>课程。 被</a:t>
            </a:r>
            <a:r>
              <a:rPr lang="en-US" altLang="zh-CN" dirty="0" smtClean="0"/>
              <a:t>Coco-cola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Philips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ABB</a:t>
            </a:r>
            <a:r>
              <a:rPr lang="zh-CN" altLang="en-US" dirty="0" smtClean="0"/>
              <a:t>、上汽集团、联想等多家公司采用作为内训；标准课程是</a:t>
            </a:r>
            <a:r>
              <a:rPr lang="en-US" altLang="zh-CN" dirty="0" smtClean="0"/>
              <a:t>1</a:t>
            </a:r>
            <a:r>
              <a:rPr lang="zh-CN" altLang="en-US" dirty="0" smtClean="0"/>
              <a:t>天，本次我们采用的是标准</a:t>
            </a:r>
            <a:r>
              <a:rPr lang="en-US" altLang="zh-CN" dirty="0" smtClean="0"/>
              <a:t>1</a:t>
            </a:r>
            <a:r>
              <a:rPr lang="zh-CN" altLang="en-US" dirty="0" smtClean="0"/>
              <a:t>天</a:t>
            </a:r>
            <a:r>
              <a:rPr lang="en-US" altLang="zh-CN" dirty="0" smtClean="0"/>
              <a:t>6</a:t>
            </a:r>
            <a:r>
              <a:rPr lang="zh-CN" altLang="en-US" dirty="0" smtClean="0"/>
              <a:t>小时课程。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分钟：认识不一定了解；管理付出不如激发投入；打配合做组合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分钟的破冰游戏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分钟：背景介绍</a:t>
            </a:r>
            <a:r>
              <a:rPr lang="en-US" altLang="zh-CN" dirty="0" smtClean="0"/>
              <a:t>+</a:t>
            </a:r>
            <a:r>
              <a:rPr lang="zh-CN" altLang="en-US" dirty="0" smtClean="0"/>
              <a:t>分钟奖品说明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12</a:t>
            </a:r>
            <a:r>
              <a:rPr lang="zh-CN" altLang="en-US" dirty="0" smtClean="0"/>
              <a:t>分钟：团队建设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分钟：团队展示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</a:t>
            </a:r>
            <a:r>
              <a:rPr lang="zh-CN" altLang="en-US" dirty="0" smtClean="0"/>
              <a:t>分钟：掘金会议且完成物资采购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</a:t>
            </a:r>
            <a:r>
              <a:rPr lang="zh-CN" altLang="en-US" dirty="0" smtClean="0"/>
              <a:t>分钟：掘金会议且完成物资采购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</a:t>
            </a:r>
            <a:r>
              <a:rPr lang="zh-CN" altLang="en-US" dirty="0" smtClean="0"/>
              <a:t>分钟：随机选择学员（队长）发言，限制在五个人以内。</a:t>
            </a:r>
            <a:endParaRPr lang="en-US" altLang="zh-CN" dirty="0" smtClean="0"/>
          </a:p>
          <a:p>
            <a:r>
              <a:rPr lang="zh-CN" altLang="en-US" dirty="0" smtClean="0"/>
              <a:t>追问问题：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在本次项目中你们小组的表现如何：哪里做得好？哪里有待进一步提升？</a:t>
            </a:r>
            <a:endParaRPr lang="zh-CN" altLang="en-US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项目进行之前你们都做了哪些准备？做的好和不好的地方分别是有哪些？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时间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分钟：小组研讨</a:t>
            </a:r>
            <a:r>
              <a:rPr lang="en-US" altLang="zh-CN" dirty="0" smtClean="0"/>
              <a:t>15</a:t>
            </a:r>
            <a:r>
              <a:rPr lang="zh-CN" altLang="en-US" dirty="0" smtClean="0"/>
              <a:t>分钟，每组发言</a:t>
            </a:r>
            <a:r>
              <a:rPr lang="en-US" altLang="zh-CN" dirty="0" smtClean="0"/>
              <a:t>3</a:t>
            </a:r>
            <a:r>
              <a:rPr lang="zh-CN" altLang="en-US" dirty="0" smtClean="0"/>
              <a:t>分钟。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A49E-DEBB-4D33-9FA1-961EEBB24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.jpe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>
            <a:off x="2048963" y="2545973"/>
            <a:ext cx="4986929" cy="0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: 形状 6"/>
          <p:cNvSpPr/>
          <p:nvPr>
            <p:custDataLst>
              <p:tags r:id="rId3"/>
            </p:custDataLst>
          </p:nvPr>
        </p:nvSpPr>
        <p:spPr>
          <a:xfrm rot="5400000">
            <a:off x="3973977" y="3190180"/>
            <a:ext cx="1196050" cy="2712117"/>
          </a:xfrm>
          <a:custGeom>
            <a:avLst/>
            <a:gdLst>
              <a:gd name="connsiteX0" fmla="*/ 0 w 1196050"/>
              <a:gd name="connsiteY0" fmla="*/ 1356059 h 2712117"/>
              <a:gd name="connsiteX1" fmla="*/ 758092 w 1196050"/>
              <a:gd name="connsiteY1" fmla="*/ 0 h 2712117"/>
              <a:gd name="connsiteX2" fmla="*/ 1196050 w 1196050"/>
              <a:gd name="connsiteY2" fmla="*/ 0 h 2712117"/>
              <a:gd name="connsiteX3" fmla="*/ 1196050 w 1196050"/>
              <a:gd name="connsiteY3" fmla="*/ 2712117 h 2712117"/>
              <a:gd name="connsiteX4" fmla="*/ 758092 w 1196050"/>
              <a:gd name="connsiteY4" fmla="*/ 2712117 h 2712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050" h="2712117">
                <a:moveTo>
                  <a:pt x="0" y="1356059"/>
                </a:moveTo>
                <a:lnTo>
                  <a:pt x="758092" y="0"/>
                </a:lnTo>
                <a:lnTo>
                  <a:pt x="1196050" y="0"/>
                </a:lnTo>
                <a:lnTo>
                  <a:pt x="1196050" y="2712117"/>
                </a:lnTo>
                <a:lnTo>
                  <a:pt x="758092" y="2712117"/>
                </a:ln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85000"/>
                </a:schemeClr>
              </a:gs>
            </a:gsLst>
            <a:lin ang="18900000" scaled="1"/>
            <a:tileRect/>
          </a:gradFill>
          <a:ln w="38100">
            <a:noFill/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/>
          </a:p>
        </p:txBody>
      </p:sp>
      <p:sp>
        <p:nvSpPr>
          <p:cNvPr id="8" name="任意多边形: 形状 7"/>
          <p:cNvSpPr/>
          <p:nvPr>
            <p:custDataLst>
              <p:tags r:id="rId4"/>
            </p:custDataLst>
          </p:nvPr>
        </p:nvSpPr>
        <p:spPr>
          <a:xfrm rot="5400000" flipH="1">
            <a:off x="2625927" y="4396311"/>
            <a:ext cx="747352" cy="760500"/>
          </a:xfrm>
          <a:custGeom>
            <a:avLst/>
            <a:gdLst>
              <a:gd name="connsiteX0" fmla="*/ 747352 w 747352"/>
              <a:gd name="connsiteY0" fmla="*/ 380250 h 760500"/>
              <a:gd name="connsiteX1" fmla="*/ 534777 w 747352"/>
              <a:gd name="connsiteY1" fmla="*/ 0 h 760500"/>
              <a:gd name="connsiteX2" fmla="*/ 68782 w 747352"/>
              <a:gd name="connsiteY2" fmla="*/ 0 h 760500"/>
              <a:gd name="connsiteX3" fmla="*/ 0 w 747352"/>
              <a:gd name="connsiteY3" fmla="*/ 123037 h 760500"/>
              <a:gd name="connsiteX4" fmla="*/ 0 w 747352"/>
              <a:gd name="connsiteY4" fmla="*/ 637463 h 760500"/>
              <a:gd name="connsiteX5" fmla="*/ 68782 w 747352"/>
              <a:gd name="connsiteY5" fmla="*/ 760500 h 760500"/>
              <a:gd name="connsiteX6" fmla="*/ 534777 w 747352"/>
              <a:gd name="connsiteY6" fmla="*/ 760500 h 7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7352" h="760500">
                <a:moveTo>
                  <a:pt x="747352" y="380250"/>
                </a:moveTo>
                <a:lnTo>
                  <a:pt x="534777" y="0"/>
                </a:lnTo>
                <a:lnTo>
                  <a:pt x="68782" y="0"/>
                </a:lnTo>
                <a:lnTo>
                  <a:pt x="0" y="123037"/>
                </a:lnTo>
                <a:lnTo>
                  <a:pt x="0" y="637463"/>
                </a:lnTo>
                <a:lnTo>
                  <a:pt x="68782" y="760500"/>
                </a:lnTo>
                <a:lnTo>
                  <a:pt x="534777" y="760500"/>
                </a:ln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85000"/>
                </a:schemeClr>
              </a:gs>
            </a:gsLst>
            <a:lin ang="18900000" scaled="1"/>
            <a:tileRect/>
          </a:gradFill>
          <a:ln w="38100">
            <a:noFill/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/>
          </a:p>
        </p:txBody>
      </p:sp>
      <p:sp>
        <p:nvSpPr>
          <p:cNvPr id="9" name="六边形 8"/>
          <p:cNvSpPr/>
          <p:nvPr>
            <p:custDataLst>
              <p:tags r:id="rId5"/>
            </p:custDataLst>
          </p:nvPr>
        </p:nvSpPr>
        <p:spPr>
          <a:xfrm rot="5400000" flipH="1">
            <a:off x="6210372" y="3929348"/>
            <a:ext cx="891145" cy="760500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85000"/>
                </a:schemeClr>
              </a:gs>
            </a:gsLst>
            <a:lin ang="18900000" scaled="1"/>
            <a:tileRect/>
          </a:gradFill>
          <a:ln w="38100">
            <a:solidFill>
              <a:schemeClr val="accent6"/>
            </a:soli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0" name="任意多边形: 形状 9"/>
          <p:cNvSpPr/>
          <p:nvPr>
            <p:custDataLst>
              <p:tags r:id="rId6"/>
            </p:custDataLst>
          </p:nvPr>
        </p:nvSpPr>
        <p:spPr>
          <a:xfrm rot="5400000" flipH="1">
            <a:off x="7027545" y="4385391"/>
            <a:ext cx="431466" cy="1081577"/>
          </a:xfrm>
          <a:custGeom>
            <a:avLst/>
            <a:gdLst>
              <a:gd name="connsiteX0" fmla="*/ 431466 w 431466"/>
              <a:gd name="connsiteY0" fmla="*/ 540789 h 1081577"/>
              <a:gd name="connsiteX1" fmla="*/ 129144 w 431466"/>
              <a:gd name="connsiteY1" fmla="*/ 0 h 1081577"/>
              <a:gd name="connsiteX2" fmla="*/ 0 w 431466"/>
              <a:gd name="connsiteY2" fmla="*/ 0 h 1081577"/>
              <a:gd name="connsiteX3" fmla="*/ 0 w 431466"/>
              <a:gd name="connsiteY3" fmla="*/ 1081577 h 1081577"/>
              <a:gd name="connsiteX4" fmla="*/ 129144 w 431466"/>
              <a:gd name="connsiteY4" fmla="*/ 1081577 h 108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466" h="1081577">
                <a:moveTo>
                  <a:pt x="431466" y="540789"/>
                </a:moveTo>
                <a:lnTo>
                  <a:pt x="129144" y="0"/>
                </a:lnTo>
                <a:lnTo>
                  <a:pt x="0" y="0"/>
                </a:lnTo>
                <a:lnTo>
                  <a:pt x="0" y="1081577"/>
                </a:lnTo>
                <a:lnTo>
                  <a:pt x="129144" y="1081577"/>
                </a:ln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85000"/>
                </a:schemeClr>
              </a:gs>
            </a:gsLst>
            <a:lin ang="18900000" scaled="1"/>
            <a:tileRect/>
          </a:gradFill>
          <a:ln w="38100">
            <a:noFill/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/>
          </a:p>
        </p:txBody>
      </p:sp>
      <p:sp>
        <p:nvSpPr>
          <p:cNvPr id="11" name="任意多边形: 形状 10"/>
          <p:cNvSpPr/>
          <p:nvPr>
            <p:custDataLst>
              <p:tags r:id="rId7"/>
            </p:custDataLst>
          </p:nvPr>
        </p:nvSpPr>
        <p:spPr>
          <a:xfrm rot="5400000" flipH="1">
            <a:off x="8059207" y="4052732"/>
            <a:ext cx="541615" cy="1627973"/>
          </a:xfrm>
          <a:custGeom>
            <a:avLst/>
            <a:gdLst>
              <a:gd name="connsiteX0" fmla="*/ 541615 w 541615"/>
              <a:gd name="connsiteY0" fmla="*/ 843578 h 1687156"/>
              <a:gd name="connsiteX1" fmla="*/ 70021 w 541615"/>
              <a:gd name="connsiteY1" fmla="*/ 0 h 1687156"/>
              <a:gd name="connsiteX2" fmla="*/ 0 w 541615"/>
              <a:gd name="connsiteY2" fmla="*/ 0 h 1687156"/>
              <a:gd name="connsiteX3" fmla="*/ 0 w 541615"/>
              <a:gd name="connsiteY3" fmla="*/ 1687156 h 1687156"/>
              <a:gd name="connsiteX4" fmla="*/ 70021 w 541615"/>
              <a:gd name="connsiteY4" fmla="*/ 1687156 h 168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15" h="1687156">
                <a:moveTo>
                  <a:pt x="541615" y="843578"/>
                </a:moveTo>
                <a:lnTo>
                  <a:pt x="70021" y="0"/>
                </a:lnTo>
                <a:lnTo>
                  <a:pt x="0" y="0"/>
                </a:lnTo>
                <a:lnTo>
                  <a:pt x="0" y="1687156"/>
                </a:lnTo>
                <a:lnTo>
                  <a:pt x="70021" y="1687156"/>
                </a:ln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85000"/>
                </a:schemeClr>
              </a:gs>
            </a:gsLst>
            <a:lin ang="18900000" scaled="1"/>
            <a:tileRect/>
          </a:gradFill>
          <a:ln w="38100">
            <a:noFill/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/>
          </a:p>
        </p:txBody>
      </p:sp>
      <p:sp>
        <p:nvSpPr>
          <p:cNvPr id="12" name="任意多边形: 形状 11"/>
          <p:cNvSpPr/>
          <p:nvPr>
            <p:custDataLst>
              <p:tags r:id="rId8"/>
            </p:custDataLst>
          </p:nvPr>
        </p:nvSpPr>
        <p:spPr>
          <a:xfrm rot="5400000" flipH="1">
            <a:off x="1932932" y="4328415"/>
            <a:ext cx="445573" cy="1173784"/>
          </a:xfrm>
          <a:custGeom>
            <a:avLst/>
            <a:gdLst>
              <a:gd name="connsiteX0" fmla="*/ 445573 w 445573"/>
              <a:gd name="connsiteY0" fmla="*/ 586892 h 1173784"/>
              <a:gd name="connsiteX1" fmla="*/ 117477 w 445573"/>
              <a:gd name="connsiteY1" fmla="*/ 0 h 1173784"/>
              <a:gd name="connsiteX2" fmla="*/ 0 w 445573"/>
              <a:gd name="connsiteY2" fmla="*/ 0 h 1173784"/>
              <a:gd name="connsiteX3" fmla="*/ 0 w 445573"/>
              <a:gd name="connsiteY3" fmla="*/ 1173784 h 1173784"/>
              <a:gd name="connsiteX4" fmla="*/ 117477 w 445573"/>
              <a:gd name="connsiteY4" fmla="*/ 1173784 h 1173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573" h="1173784">
                <a:moveTo>
                  <a:pt x="445573" y="586892"/>
                </a:moveTo>
                <a:lnTo>
                  <a:pt x="117477" y="0"/>
                </a:lnTo>
                <a:lnTo>
                  <a:pt x="0" y="0"/>
                </a:lnTo>
                <a:lnTo>
                  <a:pt x="0" y="1173784"/>
                </a:lnTo>
                <a:lnTo>
                  <a:pt x="117477" y="1173784"/>
                </a:ln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85000"/>
                </a:schemeClr>
              </a:gs>
            </a:gsLst>
            <a:lin ang="18900000" scaled="1"/>
            <a:tileRect/>
          </a:gradFill>
          <a:ln w="38100">
            <a:noFill/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/>
          </a:p>
        </p:txBody>
      </p:sp>
      <p:sp>
        <p:nvSpPr>
          <p:cNvPr id="13" name="任意多边形: 形状 12"/>
          <p:cNvSpPr/>
          <p:nvPr>
            <p:custDataLst>
              <p:tags r:id="rId9"/>
            </p:custDataLst>
          </p:nvPr>
        </p:nvSpPr>
        <p:spPr>
          <a:xfrm rot="5400000" flipH="1">
            <a:off x="141686" y="3722042"/>
            <a:ext cx="1286944" cy="1568825"/>
          </a:xfrm>
          <a:custGeom>
            <a:avLst/>
            <a:gdLst>
              <a:gd name="connsiteX0" fmla="*/ 1279474 w 1279474"/>
              <a:gd name="connsiteY0" fmla="*/ 826089 h 1652177"/>
              <a:gd name="connsiteX1" fmla="*/ 817657 w 1279474"/>
              <a:gd name="connsiteY1" fmla="*/ 0 h 1652177"/>
              <a:gd name="connsiteX2" fmla="*/ 0 w 1279474"/>
              <a:gd name="connsiteY2" fmla="*/ 0 h 1652177"/>
              <a:gd name="connsiteX3" fmla="*/ 0 w 1279474"/>
              <a:gd name="connsiteY3" fmla="*/ 1652177 h 1652177"/>
              <a:gd name="connsiteX4" fmla="*/ 817657 w 1279474"/>
              <a:gd name="connsiteY4" fmla="*/ 1652177 h 16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474" h="1652177">
                <a:moveTo>
                  <a:pt x="1279474" y="826089"/>
                </a:moveTo>
                <a:lnTo>
                  <a:pt x="817657" y="0"/>
                </a:lnTo>
                <a:lnTo>
                  <a:pt x="0" y="0"/>
                </a:lnTo>
                <a:lnTo>
                  <a:pt x="0" y="1652177"/>
                </a:lnTo>
                <a:lnTo>
                  <a:pt x="817657" y="1652177"/>
                </a:ln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85000"/>
                </a:schemeClr>
              </a:gs>
            </a:gsLst>
            <a:lin ang="18900000" scaled="1"/>
            <a:tileRect/>
          </a:gradFill>
          <a:ln w="38100">
            <a:noFill/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/>
          </a:p>
        </p:txBody>
      </p:sp>
      <p:sp>
        <p:nvSpPr>
          <p:cNvPr id="14" name="六边形 13"/>
          <p:cNvSpPr/>
          <p:nvPr>
            <p:custDataLst>
              <p:tags r:id="rId10"/>
            </p:custDataLst>
          </p:nvPr>
        </p:nvSpPr>
        <p:spPr>
          <a:xfrm rot="5400000" flipH="1">
            <a:off x="1960964" y="3991052"/>
            <a:ext cx="389505" cy="332403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85000"/>
                </a:schemeClr>
              </a:gs>
            </a:gsLst>
            <a:lin ang="18900000" scaled="1"/>
            <a:tileRect/>
          </a:gradFill>
          <a:ln w="38100">
            <a:solidFill>
              <a:schemeClr val="accent6"/>
            </a:soli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6" name="六边形 15"/>
          <p:cNvSpPr/>
          <p:nvPr>
            <p:custDataLst>
              <p:tags r:id="rId11"/>
            </p:custDataLst>
          </p:nvPr>
        </p:nvSpPr>
        <p:spPr>
          <a:xfrm rot="5400000" flipH="1">
            <a:off x="5733307" y="4143395"/>
            <a:ext cx="389508" cy="332406"/>
          </a:xfrm>
          <a:prstGeom prst="hexagon">
            <a:avLst>
              <a:gd name="adj" fmla="val 27952"/>
              <a:gd name="vf" fmla="val 115470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85000"/>
                </a:schemeClr>
              </a:gs>
            </a:gsLst>
            <a:lin ang="18900000" scaled="1"/>
            <a:tileRect/>
          </a:gradFill>
          <a:ln w="38100">
            <a:solidFill>
              <a:schemeClr val="accent6"/>
            </a:solidFill>
          </a:ln>
          <a:effectLst>
            <a:outerShdw blurRad="901700" dist="927100" dir="11040000" sx="91000" sy="91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052424" y="1777531"/>
            <a:ext cx="4983771" cy="734047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2048963" y="2615322"/>
            <a:ext cx="4986929" cy="401648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16" grpId="0" bldLvl="0" animBg="1"/>
    </p:bld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84220" y="413657"/>
            <a:ext cx="475034" cy="426589"/>
            <a:chOff x="4249693" y="1037775"/>
            <a:chExt cx="3741644" cy="3360060"/>
          </a:xfrm>
        </p:grpSpPr>
        <p:sp>
          <p:nvSpPr>
            <p:cNvPr id="8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4249693" y="1037775"/>
              <a:ext cx="3741644" cy="3360060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9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4706287" y="1447806"/>
              <a:ext cx="2828456" cy="254000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5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28650" y="413657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Administrator\桌面\复件 (4) 复件 4\ba8d822b65905f9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0246" y="-5763"/>
            <a:ext cx="9154246" cy="51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1493658" y="2787774"/>
            <a:ext cx="189865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85646" y="2059361"/>
            <a:ext cx="5292588" cy="678647"/>
          </a:xfrm>
        </p:spPr>
        <p:txBody>
          <a:bodyPr wrap="square" anchor="b" anchorCtr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AC9EFA74-0CFD-4E68-B556-4E356F03407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CA3047C9-F2F8-4837-80A4-86A81A76D6E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385906" y="2811065"/>
            <a:ext cx="5292329" cy="40164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3187270" y="778331"/>
            <a:ext cx="2806233" cy="2520045"/>
            <a:chOff x="4249693" y="1037775"/>
            <a:chExt cx="3741644" cy="3360060"/>
          </a:xfrm>
        </p:grpSpPr>
        <p:sp>
          <p:nvSpPr>
            <p:cNvPr id="7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4249693" y="1037775"/>
              <a:ext cx="3741644" cy="3360060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8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4706287" y="1447806"/>
              <a:ext cx="2828456" cy="254000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5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043113" y="3440564"/>
            <a:ext cx="5057775" cy="734047"/>
          </a:xfrm>
        </p:spPr>
        <p:txBody>
          <a:bodyPr wrap="square" anchor="b">
            <a:normAutofit/>
          </a:bodyPr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2043113" y="4194851"/>
            <a:ext cx="5057775" cy="401648"/>
          </a:xfrm>
        </p:spPr>
        <p:txBody>
          <a:bodyPr wrap="square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127931" y="510010"/>
            <a:ext cx="475034" cy="426589"/>
            <a:chOff x="4249693" y="1037775"/>
            <a:chExt cx="3741644" cy="3360060"/>
          </a:xfrm>
        </p:grpSpPr>
        <p:sp>
          <p:nvSpPr>
            <p:cNvPr id="11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4249693" y="1037775"/>
              <a:ext cx="3741644" cy="3360060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4706287" y="1447806"/>
              <a:ext cx="2828456" cy="254000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5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29841" y="226219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9841" y="1878806"/>
            <a:ext cx="3868340" cy="27634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8"/>
            </p:custDataLst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87676" y="410678"/>
            <a:ext cx="475034" cy="426589"/>
            <a:chOff x="4249693" y="1037775"/>
            <a:chExt cx="3741644" cy="3360060"/>
          </a:xfrm>
        </p:grpSpPr>
        <p:sp>
          <p:nvSpPr>
            <p:cNvPr id="9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4249693" y="1037775"/>
              <a:ext cx="3741644" cy="3360060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4706287" y="1447806"/>
              <a:ext cx="2828456" cy="254000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5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29840" y="342900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6"/>
            </p:custDataLst>
          </p:nvPr>
        </p:nvSpPr>
        <p:spPr>
          <a:xfrm>
            <a:off x="3888000" y="342900"/>
            <a:ext cx="4627800" cy="40527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9840" y="1543050"/>
            <a:ext cx="3123900" cy="28586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696200" y="273844"/>
            <a:ext cx="819150" cy="4358879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28650" y="273844"/>
            <a:ext cx="7000875" cy="435887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95" Type="http://schemas.openxmlformats.org/officeDocument/2006/relationships/theme" Target="../theme/theme1.xml"/><Relationship Id="rId94" Type="http://schemas.openxmlformats.org/officeDocument/2006/relationships/tags" Target="../tags/tag89.xml"/><Relationship Id="rId93" Type="http://schemas.openxmlformats.org/officeDocument/2006/relationships/tags" Target="../tags/tag88.xml"/><Relationship Id="rId92" Type="http://schemas.openxmlformats.org/officeDocument/2006/relationships/tags" Target="../tags/tag87.xml"/><Relationship Id="rId91" Type="http://schemas.openxmlformats.org/officeDocument/2006/relationships/tags" Target="../tags/tag86.xml"/><Relationship Id="rId90" Type="http://schemas.openxmlformats.org/officeDocument/2006/relationships/tags" Target="../tags/tag85.xml"/><Relationship Id="rId9" Type="http://schemas.openxmlformats.org/officeDocument/2006/relationships/slideLayout" Target="../slideLayouts/slideLayout9.xml"/><Relationship Id="rId89" Type="http://schemas.openxmlformats.org/officeDocument/2006/relationships/tags" Target="../tags/tag84.xml"/><Relationship Id="rId88" Type="http://schemas.openxmlformats.org/officeDocument/2006/relationships/tags" Target="../tags/tag83.xml"/><Relationship Id="rId87" Type="http://schemas.openxmlformats.org/officeDocument/2006/relationships/tags" Target="../tags/tag82.xml"/><Relationship Id="rId86" Type="http://schemas.openxmlformats.org/officeDocument/2006/relationships/tags" Target="../tags/tag81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1C946"/>
            </a:gs>
            <a:gs pos="58000">
              <a:schemeClr val="tx2">
                <a:lumMod val="60000"/>
                <a:lumOff val="40000"/>
              </a:schemeClr>
            </a:gs>
            <a:gs pos="15000">
              <a:schemeClr val="tx2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86"/>
            </p:custDataLst>
          </p:nvPr>
        </p:nvGrpSpPr>
        <p:grpSpPr>
          <a:xfrm>
            <a:off x="125041" y="557635"/>
            <a:ext cx="475034" cy="426589"/>
            <a:chOff x="4249693" y="1037775"/>
            <a:chExt cx="3741644" cy="3360060"/>
          </a:xfrm>
        </p:grpSpPr>
        <p:sp>
          <p:nvSpPr>
            <p:cNvPr id="8" name="任意多边形 3"/>
            <p:cNvSpPr/>
            <p:nvPr>
              <p:custDataLst>
                <p:tags r:id="rId87"/>
              </p:custDataLst>
            </p:nvPr>
          </p:nvSpPr>
          <p:spPr>
            <a:xfrm>
              <a:off x="4249693" y="1037775"/>
              <a:ext cx="3741644" cy="3360060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9" name="任意多边形 5"/>
            <p:cNvSpPr/>
            <p:nvPr>
              <p:custDataLst>
                <p:tags r:id="rId88"/>
              </p:custDataLst>
            </p:nvPr>
          </p:nvSpPr>
          <p:spPr>
            <a:xfrm>
              <a:off x="4706287" y="1447806"/>
              <a:ext cx="2828456" cy="254000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5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89"/>
            </p:custDataLst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0"/>
            </p:custDataLst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1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2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3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7D62ADA-6A43-4FBB-8F38-3E5B87A5E6F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9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</p:sldLayoutIdLst>
  <p:hf sldNum="0" hdr="0" ftr="0"/>
  <p:txStyles>
    <p:titleStyle>
      <a:lvl1pPr algn="l" defTabSz="685800" rtl="0" eaLnBrk="1" latinLnBrk="0" hangingPunct="1">
        <a:lnSpc>
          <a:spcPct val="120000"/>
        </a:lnSpc>
        <a:spcBef>
          <a:spcPct val="0"/>
        </a:spcBef>
        <a:buNone/>
        <a:defRPr sz="33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8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13.pn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microsoft.com/office/2007/relationships/hdphoto" Target="../media/image27.wdp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7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3.pn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microsoft.com/office/2007/relationships/hdphoto" Target="../media/image27.wdp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8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13.pn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microsoft.com/office/2007/relationships/hdphoto" Target="../media/image27.wdp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9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image" Target="../media/image13.pn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microsoft.com/office/2007/relationships/hdphoto" Target="../media/image27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microsoft.com/office/2007/relationships/hdphoto" Target="../media/image27.wdp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1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tags" Target="../tags/tag12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microsoft.com/office/2007/relationships/hdphoto" Target="../media/image27.wdp"/><Relationship Id="rId7" Type="http://schemas.openxmlformats.org/officeDocument/2006/relationships/image" Target="../media/image26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33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4.xml"/><Relationship Id="rId1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5.xml"/><Relationship Id="rId1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6.xml"/><Relationship Id="rId11" Type="http://schemas.microsoft.com/office/2007/relationships/hdphoto" Target="../media/image27.wdp"/><Relationship Id="rId10" Type="http://schemas.openxmlformats.org/officeDocument/2006/relationships/image" Target="../media/image26.png"/><Relationship Id="rId1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microsoft.com/office/2007/relationships/hdphoto" Target="../media/image27.wdp"/><Relationship Id="rId7" Type="http://schemas.openxmlformats.org/officeDocument/2006/relationships/image" Target="../media/image26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40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9.xml"/><Relationship Id="rId1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microsoft.com/office/2007/relationships/hdphoto" Target="../media/image27.wdp"/><Relationship Id="rId7" Type="http://schemas.openxmlformats.org/officeDocument/2006/relationships/image" Target="../media/image26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33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1.xml"/><Relationship Id="rId1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2.xml"/><Relationship Id="rId1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33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3.xml"/><Relationship Id="rId1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microsoft.com/office/2007/relationships/hdphoto" Target="../media/image27.wdp"/><Relationship Id="rId7" Type="http://schemas.openxmlformats.org/officeDocument/2006/relationships/image" Target="../media/image26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5.xml"/><Relationship Id="rId1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microsoft.com/office/2007/relationships/hdphoto" Target="../media/image27.wdp"/><Relationship Id="rId7" Type="http://schemas.openxmlformats.org/officeDocument/2006/relationships/image" Target="../media/image26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33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7.xml"/><Relationship Id="rId1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8.xml"/><Relationship Id="rId1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39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40.xml"/><Relationship Id="rId11" Type="http://schemas.microsoft.com/office/2007/relationships/hdphoto" Target="../media/image27.wdp"/><Relationship Id="rId10" Type="http://schemas.openxmlformats.org/officeDocument/2006/relationships/image" Target="../media/image26.png"/><Relationship Id="rId1" Type="http://schemas.openxmlformats.org/officeDocument/2006/relationships/image" Target="../media/image28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microsoft.com/office/2007/relationships/hdphoto" Target="../media/image27.wdp"/><Relationship Id="rId7" Type="http://schemas.openxmlformats.org/officeDocument/2006/relationships/image" Target="../media/image26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53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2.xml"/><Relationship Id="rId1" Type="http://schemas.openxmlformats.org/officeDocument/2006/relationships/image" Target="../media/image28.jpe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microsoft.com/office/2007/relationships/hdphoto" Target="../media/image27.wdp"/><Relationship Id="rId7" Type="http://schemas.openxmlformats.org/officeDocument/2006/relationships/image" Target="../media/image26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55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openxmlformats.org/officeDocument/2006/relationships/image" Target="../media/image33.png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4.xml"/><Relationship Id="rId1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microsoft.com/office/2007/relationships/hdphoto" Target="../media/image42.wdp"/><Relationship Id="rId1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2.xml"/><Relationship Id="rId2" Type="http://schemas.microsoft.com/office/2007/relationships/hdphoto" Target="../media/image44.wdp"/><Relationship Id="rId1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5.xml"/><Relationship Id="rId2" Type="http://schemas.microsoft.com/office/2007/relationships/hdphoto" Target="../media/image46.wdp"/><Relationship Id="rId1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 sz="4890"/>
              <a:t>沙漠掘金攻略</a:t>
            </a:r>
            <a:endParaRPr lang="zh-CN" altLang="en-US" sz="489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地理情况详解：大本营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6" r="331"/>
          <a:stretch>
            <a:fillRect/>
          </a:stretch>
        </p:blipFill>
        <p:spPr>
          <a:xfrm>
            <a:off x="677425" y="1294568"/>
            <a:ext cx="3462528" cy="2527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4355976" y="1752416"/>
            <a:ext cx="4464496" cy="1630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可以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买到食物、水和其它你们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认为需要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的物品，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比如：指南针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帐篷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风和日丽，几乎都是晴好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地理情况详解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村庄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4" y="1293712"/>
            <a:ext cx="3462528" cy="2527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355976" y="1694607"/>
            <a:ext cx="4536504" cy="17221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只可以买到食物和水，但比大本营里的要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贵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倍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大部分是好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地理情况详解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：沙漠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4" y="1302765"/>
            <a:ext cx="3462528" cy="2527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4355560" y="1977996"/>
            <a:ext cx="2808312" cy="116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什么也买不到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天气时好时坏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地理情况详解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：绿洲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9" y="1311818"/>
            <a:ext cx="3462531" cy="2527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4355976" y="1978830"/>
            <a:ext cx="4392488" cy="116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可以</a:t>
            </a:r>
            <a:r>
              <a:rPr lang="zh-CN" altLang="en-US" sz="2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免费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补充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水，没有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食物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卖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天气时好时坏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地理情况详解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：王陵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6" y="1294982"/>
            <a:ext cx="3462529" cy="2527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4355976" y="1978263"/>
            <a:ext cx="3384376" cy="116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阴森恐怖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天气变幻莫测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地理情况详解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：大山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665886" y="1311818"/>
            <a:ext cx="3462529" cy="2527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4355976" y="1523196"/>
            <a:ext cx="4536504" cy="20916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黄金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储藏地，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到达后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天需要休息，第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天开始采矿，每在大山一天就可以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挖到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50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磅金子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绝大部分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是好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所有驼队要面临各种沙漠天气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33"/>
          <p:cNvSpPr txBox="1"/>
          <p:nvPr/>
        </p:nvSpPr>
        <p:spPr>
          <a:xfrm>
            <a:off x="1259632" y="3273178"/>
            <a:ext cx="710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晴天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文本框 22"/>
          <p:cNvSpPr txBox="1"/>
          <p:nvPr/>
        </p:nvSpPr>
        <p:spPr>
          <a:xfrm>
            <a:off x="3160341" y="3274595"/>
            <a:ext cx="772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高温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文本框 23"/>
          <p:cNvSpPr txBox="1"/>
          <p:nvPr/>
        </p:nvSpPr>
        <p:spPr>
          <a:xfrm>
            <a:off x="5104557" y="3286722"/>
            <a:ext cx="100811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沙风暴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24"/>
          <p:cNvSpPr txBox="1"/>
          <p:nvPr/>
        </p:nvSpPr>
        <p:spPr>
          <a:xfrm>
            <a:off x="6804248" y="3267453"/>
            <a:ext cx="16883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高温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沙风暴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555555" y="1059582"/>
            <a:ext cx="6464717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在掘金的途中，驼队将会遇到下面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种天气状况：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57" y="1521819"/>
            <a:ext cx="1400492" cy="165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91" y="1568533"/>
            <a:ext cx="1540669" cy="14485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65052"/>
            <a:ext cx="1612677" cy="151630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444208" y="1491630"/>
            <a:ext cx="1760532" cy="1657598"/>
            <a:chOff x="6300192" y="1771402"/>
            <a:chExt cx="1760532" cy="1657598"/>
          </a:xfrm>
        </p:grpSpPr>
        <p:pic>
          <p:nvPicPr>
            <p:cNvPr id="12" name="Picture 3" descr="F:\磐石方圆\研产销\培训研发\产品研发记录\沙漠掘金\沙漠掘金_项目教具_素材\天气\晴天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771402"/>
              <a:ext cx="1400492" cy="1657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844824"/>
              <a:ext cx="1540669" cy="144859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2152228" y="3795886"/>
            <a:ext cx="638021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每支驼队有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一台破收音机，信号时好时坏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，每天可收听一次各地的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天气变化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情况，但常常延迟播放。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67894"/>
            <a:ext cx="1524479" cy="943655"/>
          </a:xfrm>
          <a:prstGeom prst="rect">
            <a:avLst/>
          </a:prstGeom>
        </p:spPr>
      </p:pic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天气状况带来的后果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高温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09" y="987574"/>
            <a:ext cx="2548781" cy="23964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3568" y="3551986"/>
            <a:ext cx="7056784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每支驼队每天需要消耗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食物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高温不可避免。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天气状况带来的后果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：沙尘暴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3075806"/>
            <a:ext cx="7344816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导致迷路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天，在此期间，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每天需要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消耗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份食物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帐篷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避免迷路，只需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要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水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份食物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指南针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避免迷路，仍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需要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水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食物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33448"/>
            <a:ext cx="1872208" cy="22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天气状况带来的后果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：高温</a:t>
            </a:r>
            <a:r>
              <a:rPr lang="en-US" altLang="zh-CN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沙尘暴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02115" y="1131590"/>
            <a:ext cx="2322013" cy="2186250"/>
            <a:chOff x="6300192" y="1771402"/>
            <a:chExt cx="1760532" cy="1657598"/>
          </a:xfrm>
        </p:grpSpPr>
        <p:pic>
          <p:nvPicPr>
            <p:cNvPr id="4" name="Picture 3" descr="F:\磐石方圆\研产销\培训研发\产品研发记录\沙漠掘金\沙漠掘金_项目教具_素材\天气\晴天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771402"/>
              <a:ext cx="1400492" cy="1657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844824"/>
              <a:ext cx="1540669" cy="1448597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11560" y="3121680"/>
            <a:ext cx="7488832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导致迷路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，在此期间，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每天需要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消耗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份食物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帐篷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避免迷路，只需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要消耗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份水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份食物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lvl="2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指南针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避免迷路，仍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需要消耗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份水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份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食物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9900" y="1634929"/>
            <a:ext cx="1944216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600" b="1" spc="5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童体毛笔字体" pitchFamily="2" charset="-122"/>
                <a:ea typeface="方正字迹-童体毛笔字体" pitchFamily="2" charset="-122"/>
              </a:rPr>
              <a:t>公约</a:t>
            </a:r>
            <a:endParaRPr lang="zh-CN" altLang="en-US" sz="6600" b="1" spc="5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字迹-童体毛笔字体" pitchFamily="2" charset="-122"/>
              <a:ea typeface="方正字迹-童体毛笔字体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283968" y="3898494"/>
            <a:ext cx="4392488" cy="617472"/>
            <a:chOff x="4283968" y="3898494"/>
            <a:chExt cx="4392488" cy="617472"/>
          </a:xfrm>
        </p:grpSpPr>
        <p:sp>
          <p:nvSpPr>
            <p:cNvPr id="31" name="任意多边形 30"/>
            <p:cNvSpPr/>
            <p:nvPr/>
          </p:nvSpPr>
          <p:spPr>
            <a:xfrm>
              <a:off x="4283968" y="3898495"/>
              <a:ext cx="4392488" cy="617471"/>
            </a:xfrm>
            <a:custGeom>
              <a:avLst/>
              <a:gdLst>
                <a:gd name="connsiteX0" fmla="*/ 0 w 4392488"/>
                <a:gd name="connsiteY0" fmla="*/ 617471 h 617471"/>
                <a:gd name="connsiteX1" fmla="*/ 384345 w 4392488"/>
                <a:gd name="connsiteY1" fmla="*/ 0 h 617471"/>
                <a:gd name="connsiteX2" fmla="*/ 4008143 w 4392488"/>
                <a:gd name="connsiteY2" fmla="*/ 0 h 617471"/>
                <a:gd name="connsiteX3" fmla="*/ 4392488 w 4392488"/>
                <a:gd name="connsiteY3" fmla="*/ 617471 h 617471"/>
                <a:gd name="connsiteX4" fmla="*/ 0 w 4392488"/>
                <a:gd name="connsiteY4" fmla="*/ 617471 h 61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2488" h="617471">
                  <a:moveTo>
                    <a:pt x="0" y="617471"/>
                  </a:moveTo>
                  <a:lnTo>
                    <a:pt x="384345" y="0"/>
                  </a:lnTo>
                  <a:lnTo>
                    <a:pt x="4008143" y="0"/>
                  </a:lnTo>
                  <a:lnTo>
                    <a:pt x="4392488" y="617471"/>
                  </a:lnTo>
                  <a:lnTo>
                    <a:pt x="0" y="61747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</a:ln>
            <a:effectLst>
              <a:softEdge rad="12700"/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3135" tIns="44450" rIns="813136" bIns="444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061124" y="3898494"/>
              <a:ext cx="28551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建立信任</a:t>
              </a:r>
              <a:endPara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668312" y="3281023"/>
            <a:ext cx="3623798" cy="617471"/>
            <a:chOff x="4668312" y="3281023"/>
            <a:chExt cx="3623798" cy="617471"/>
          </a:xfrm>
        </p:grpSpPr>
        <p:sp>
          <p:nvSpPr>
            <p:cNvPr id="30" name="任意多边形 29"/>
            <p:cNvSpPr/>
            <p:nvPr/>
          </p:nvSpPr>
          <p:spPr>
            <a:xfrm>
              <a:off x="4668312" y="3281023"/>
              <a:ext cx="3623798" cy="617471"/>
            </a:xfrm>
            <a:custGeom>
              <a:avLst/>
              <a:gdLst>
                <a:gd name="connsiteX0" fmla="*/ 0 w 3623798"/>
                <a:gd name="connsiteY0" fmla="*/ 617471 h 617471"/>
                <a:gd name="connsiteX1" fmla="*/ 384345 w 3623798"/>
                <a:gd name="connsiteY1" fmla="*/ 0 h 617471"/>
                <a:gd name="connsiteX2" fmla="*/ 3239453 w 3623798"/>
                <a:gd name="connsiteY2" fmla="*/ 0 h 617471"/>
                <a:gd name="connsiteX3" fmla="*/ 3623798 w 3623798"/>
                <a:gd name="connsiteY3" fmla="*/ 617471 h 617471"/>
                <a:gd name="connsiteX4" fmla="*/ 0 w 3623798"/>
                <a:gd name="connsiteY4" fmla="*/ 617471 h 61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798" h="617471">
                  <a:moveTo>
                    <a:pt x="0" y="617471"/>
                  </a:moveTo>
                  <a:lnTo>
                    <a:pt x="384345" y="0"/>
                  </a:lnTo>
                  <a:lnTo>
                    <a:pt x="3239453" y="0"/>
                  </a:lnTo>
                  <a:lnTo>
                    <a:pt x="3623798" y="617471"/>
                  </a:lnTo>
                  <a:lnTo>
                    <a:pt x="0" y="617471"/>
                  </a:ln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9525">
              <a:noFill/>
            </a:ln>
            <a:effectLst>
              <a:softEdge rad="12700"/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1155" tIns="46990" rIns="681154" bIns="46990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00" kern="12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046193" y="3334165"/>
              <a:ext cx="2855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掌</a:t>
              </a:r>
              <a:r>
                <a:rPr lang="zh-CN" altLang="en-US" sz="2800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控冲突</a:t>
              </a:r>
              <a:endPara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39729" y="2663551"/>
            <a:ext cx="2868037" cy="617471"/>
            <a:chOff x="5039729" y="2663551"/>
            <a:chExt cx="2868037" cy="617471"/>
          </a:xfrm>
        </p:grpSpPr>
        <p:sp>
          <p:nvSpPr>
            <p:cNvPr id="29" name="任意多边形 28"/>
            <p:cNvSpPr/>
            <p:nvPr/>
          </p:nvSpPr>
          <p:spPr>
            <a:xfrm>
              <a:off x="5052657" y="2663551"/>
              <a:ext cx="2855109" cy="617471"/>
            </a:xfrm>
            <a:custGeom>
              <a:avLst/>
              <a:gdLst>
                <a:gd name="connsiteX0" fmla="*/ 0 w 2855109"/>
                <a:gd name="connsiteY0" fmla="*/ 617471 h 617471"/>
                <a:gd name="connsiteX1" fmla="*/ 384345 w 2855109"/>
                <a:gd name="connsiteY1" fmla="*/ 0 h 617471"/>
                <a:gd name="connsiteX2" fmla="*/ 2470764 w 2855109"/>
                <a:gd name="connsiteY2" fmla="*/ 0 h 617471"/>
                <a:gd name="connsiteX3" fmla="*/ 2855109 w 2855109"/>
                <a:gd name="connsiteY3" fmla="*/ 617471 h 617471"/>
                <a:gd name="connsiteX4" fmla="*/ 0 w 2855109"/>
                <a:gd name="connsiteY4" fmla="*/ 617471 h 61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5109" h="617471">
                  <a:moveTo>
                    <a:pt x="0" y="617471"/>
                  </a:moveTo>
                  <a:lnTo>
                    <a:pt x="384345" y="0"/>
                  </a:lnTo>
                  <a:lnTo>
                    <a:pt x="2470764" y="0"/>
                  </a:lnTo>
                  <a:lnTo>
                    <a:pt x="2855109" y="617471"/>
                  </a:lnTo>
                  <a:lnTo>
                    <a:pt x="0" y="61747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</a:ln>
            <a:effectLst>
              <a:softEdge rad="12700"/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6634" tIns="46990" rIns="546635" bIns="46990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00" kern="12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39729" y="2753906"/>
              <a:ext cx="2855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明确承诺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33265" y="2046079"/>
            <a:ext cx="2855109" cy="617471"/>
            <a:chOff x="5033265" y="2046079"/>
            <a:chExt cx="2855109" cy="617471"/>
          </a:xfrm>
        </p:grpSpPr>
        <p:sp>
          <p:nvSpPr>
            <p:cNvPr id="28" name="任意多边形 27"/>
            <p:cNvSpPr/>
            <p:nvPr/>
          </p:nvSpPr>
          <p:spPr>
            <a:xfrm>
              <a:off x="5437002" y="2046079"/>
              <a:ext cx="2086419" cy="617471"/>
            </a:xfrm>
            <a:custGeom>
              <a:avLst/>
              <a:gdLst>
                <a:gd name="connsiteX0" fmla="*/ 0 w 2086419"/>
                <a:gd name="connsiteY0" fmla="*/ 617471 h 617471"/>
                <a:gd name="connsiteX1" fmla="*/ 384345 w 2086419"/>
                <a:gd name="connsiteY1" fmla="*/ 0 h 617471"/>
                <a:gd name="connsiteX2" fmla="*/ 1702074 w 2086419"/>
                <a:gd name="connsiteY2" fmla="*/ 0 h 617471"/>
                <a:gd name="connsiteX3" fmla="*/ 2086419 w 2086419"/>
                <a:gd name="connsiteY3" fmla="*/ 617471 h 617471"/>
                <a:gd name="connsiteX4" fmla="*/ 0 w 2086419"/>
                <a:gd name="connsiteY4" fmla="*/ 617471 h 61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6419" h="617471">
                  <a:moveTo>
                    <a:pt x="0" y="617471"/>
                  </a:moveTo>
                  <a:lnTo>
                    <a:pt x="384345" y="0"/>
                  </a:lnTo>
                  <a:lnTo>
                    <a:pt x="1702074" y="0"/>
                  </a:lnTo>
                  <a:lnTo>
                    <a:pt x="2086419" y="617471"/>
                  </a:lnTo>
                  <a:lnTo>
                    <a:pt x="0" y="61747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  <a:effectLst>
              <a:softEdge rad="12700"/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573" tIns="44450" rIns="409574" bIns="444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033265" y="2171640"/>
              <a:ext cx="2855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共担责任</a:t>
              </a:r>
              <a:endPara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026801" y="987575"/>
            <a:ext cx="2855109" cy="1058504"/>
            <a:chOff x="5026801" y="987575"/>
            <a:chExt cx="2855109" cy="1058504"/>
          </a:xfrm>
        </p:grpSpPr>
        <p:sp>
          <p:nvSpPr>
            <p:cNvPr id="27" name="任意多边形 26"/>
            <p:cNvSpPr/>
            <p:nvPr/>
          </p:nvSpPr>
          <p:spPr>
            <a:xfrm>
              <a:off x="5821346" y="987575"/>
              <a:ext cx="1317730" cy="1058504"/>
            </a:xfrm>
            <a:custGeom>
              <a:avLst/>
              <a:gdLst>
                <a:gd name="connsiteX0" fmla="*/ 0 w 1317730"/>
                <a:gd name="connsiteY0" fmla="*/ 1058504 h 1058504"/>
                <a:gd name="connsiteX1" fmla="*/ 658865 w 1317730"/>
                <a:gd name="connsiteY1" fmla="*/ 0 h 1058504"/>
                <a:gd name="connsiteX2" fmla="*/ 658865 w 1317730"/>
                <a:gd name="connsiteY2" fmla="*/ 0 h 1058504"/>
                <a:gd name="connsiteX3" fmla="*/ 1317730 w 1317730"/>
                <a:gd name="connsiteY3" fmla="*/ 1058504 h 1058504"/>
                <a:gd name="connsiteX4" fmla="*/ 0 w 1317730"/>
                <a:gd name="connsiteY4" fmla="*/ 1058504 h 105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7730" h="1058504">
                  <a:moveTo>
                    <a:pt x="0" y="1058504"/>
                  </a:moveTo>
                  <a:lnTo>
                    <a:pt x="658865" y="0"/>
                  </a:lnTo>
                  <a:lnTo>
                    <a:pt x="658865" y="0"/>
                  </a:lnTo>
                  <a:lnTo>
                    <a:pt x="1317730" y="1058504"/>
                  </a:lnTo>
                  <a:lnTo>
                    <a:pt x="0" y="1058504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  <a:effectLst>
              <a:softEdge rad="12700"/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070" tIns="52070" rIns="52070" bIns="5207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100" kern="12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026801" y="1667584"/>
              <a:ext cx="28551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关注结果</a:t>
              </a:r>
              <a:endParaRPr lang="zh-CN" altLang="en-US" sz="1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所有驼队有同样的初始资金和机会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971600" y="861664"/>
            <a:ext cx="7920880" cy="207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每个团队出发前都能得到</a:t>
            </a:r>
            <a:r>
              <a:rPr lang="en-US" altLang="zh-CN" sz="24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元的预备金。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这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元现金可以在大本营购得等价的</a:t>
            </a:r>
            <a:r>
              <a:rPr lang="zh-CN" altLang="en-US" sz="20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帐篷、</a:t>
            </a:r>
            <a:r>
              <a:rPr lang="zh-CN" altLang="en-US" sz="20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指南针、水、食物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；另外每支队伍配有一头</a:t>
            </a:r>
            <a:r>
              <a:rPr lang="zh-CN" altLang="en-US" sz="20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骆驼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，骆驼的最大负重为</a:t>
            </a:r>
            <a:r>
              <a:rPr lang="en-US" altLang="zh-CN" sz="24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1000</a:t>
            </a:r>
            <a:r>
              <a:rPr lang="zh-CN" altLang="en-US" sz="24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磅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，所有的物资都需要由骆驼负重。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212544" y="2859782"/>
            <a:ext cx="1008112" cy="1008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8408" y="2840059"/>
            <a:ext cx="1091996" cy="10919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2888037"/>
            <a:ext cx="924228" cy="9242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142" y="2715766"/>
            <a:ext cx="1268770" cy="1268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4504" y="2936982"/>
            <a:ext cx="855528" cy="855528"/>
          </a:xfrm>
          <a:prstGeom prst="rect">
            <a:avLst/>
          </a:prstGeom>
        </p:spPr>
      </p:pic>
      <p:sp>
        <p:nvSpPr>
          <p:cNvPr id="9" name="文本框 15"/>
          <p:cNvSpPr txBox="1"/>
          <p:nvPr/>
        </p:nvSpPr>
        <p:spPr>
          <a:xfrm>
            <a:off x="457200" y="1268055"/>
            <a:ext cx="58640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haroni" panose="02010803020104030203" pitchFamily="2" charset="-79"/>
              </a:rPr>
              <a:t>1</a:t>
            </a:r>
            <a:endParaRPr lang="zh-CN" altLang="en-US" sz="6000" b="1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haroni" panose="02010803020104030203" pitchFamily="2" charset="-79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67544" y="3939902"/>
            <a:ext cx="8119348" cy="1015663"/>
            <a:chOff x="485100" y="4488795"/>
            <a:chExt cx="8119348" cy="1015663"/>
          </a:xfrm>
        </p:grpSpPr>
        <p:sp>
          <p:nvSpPr>
            <p:cNvPr id="11" name="文本框 14"/>
            <p:cNvSpPr txBox="1"/>
            <p:nvPr/>
          </p:nvSpPr>
          <p:spPr>
            <a:xfrm>
              <a:off x="1043608" y="4488795"/>
              <a:ext cx="7560840" cy="88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在出发前，大本营将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出现一位神秘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的老人，他未卜先知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一些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当地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的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传说。每支探险队都可以向老人打探消息。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2" name="文本框 25"/>
            <p:cNvSpPr txBox="1"/>
            <p:nvPr/>
          </p:nvSpPr>
          <p:spPr>
            <a:xfrm>
              <a:off x="485100" y="4488795"/>
              <a:ext cx="5864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Aharoni" panose="02010803020104030203" pitchFamily="2" charset="-79"/>
                </a:rPr>
                <a:t>2</a:t>
              </a:r>
              <a:endParaRPr lang="zh-CN" altLang="en-US" sz="60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haroni" panose="02010803020104030203" pitchFamily="2" charset="-79"/>
              </a:endParaRPr>
            </a:p>
          </p:txBody>
        </p:sp>
      </p:grpSp>
      <p:pic>
        <p:nvPicPr>
          <p:cNvPr id="13" name="图片 12" descr="png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37762"/>
            <a:ext cx="1008112" cy="649243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1854633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物资说明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2695" y="999450"/>
            <a:ext cx="8143761" cy="924228"/>
            <a:chOff x="678163" y="1042390"/>
            <a:chExt cx="8143761" cy="92422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8163" y="1042390"/>
              <a:ext cx="924228" cy="92422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3205300" y="1412776"/>
              <a:ext cx="561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50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磅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份，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25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元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份（大本营），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50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元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份（村庄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043152" y="1381904"/>
              <a:ext cx="872664" cy="39091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水</a:t>
              </a:r>
              <a:endPara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7544" y="1911802"/>
            <a:ext cx="8208912" cy="1091996"/>
            <a:chOff x="613012" y="2177474"/>
            <a:chExt cx="8208912" cy="10919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012" y="2177474"/>
              <a:ext cx="1091996" cy="1091996"/>
            </a:xfrm>
            <a:prstGeom prst="rect">
              <a:avLst/>
            </a:prstGeom>
          </p:spPr>
        </p:pic>
        <p:sp>
          <p:nvSpPr>
            <p:cNvPr id="9" name="文本框 6"/>
            <p:cNvSpPr txBox="1"/>
            <p:nvPr/>
          </p:nvSpPr>
          <p:spPr>
            <a:xfrm>
              <a:off x="3205300" y="2483604"/>
              <a:ext cx="561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磅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份，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元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份（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大本营），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20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元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份（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村庄）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036681" y="2464391"/>
              <a:ext cx="872664" cy="39091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食物</a:t>
              </a:r>
              <a:endPara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42096" y="2656322"/>
            <a:ext cx="8134360" cy="1214749"/>
            <a:chOff x="687564" y="3212976"/>
            <a:chExt cx="8134360" cy="121474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564" y="3212976"/>
              <a:ext cx="1211572" cy="1211572"/>
            </a:xfrm>
            <a:prstGeom prst="rect">
              <a:avLst/>
            </a:prstGeom>
          </p:spPr>
        </p:pic>
        <p:sp>
          <p:nvSpPr>
            <p:cNvPr id="13" name="文本框 5"/>
            <p:cNvSpPr txBox="1"/>
            <p:nvPr/>
          </p:nvSpPr>
          <p:spPr>
            <a:xfrm>
              <a:off x="3205300" y="3335118"/>
              <a:ext cx="5616624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60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磅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顶，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400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元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顶（</a:t>
              </a:r>
              <a:r>
                <a:rPr lang="zh-CN" altLang="en-US" dirty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只能在大本营购买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）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>
                <a:lnSpc>
                  <a:spcPts val="26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每顶帐篷可用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次，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20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磅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次；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>
                <a:lnSpc>
                  <a:spcPts val="26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每使用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次可使驼队不迷路，并减少食物和水的消耗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。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043152" y="3686160"/>
              <a:ext cx="872664" cy="39091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帐篷</a:t>
              </a:r>
              <a:endPara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2116" y="3867894"/>
            <a:ext cx="7994340" cy="861654"/>
            <a:chOff x="827584" y="4653136"/>
            <a:chExt cx="7994340" cy="86165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4653136"/>
              <a:ext cx="855528" cy="855528"/>
            </a:xfrm>
            <a:prstGeom prst="rect">
              <a:avLst/>
            </a:prstGeom>
          </p:spPr>
        </p:pic>
        <p:sp>
          <p:nvSpPr>
            <p:cNvPr id="17" name="文本框 10"/>
            <p:cNvSpPr txBox="1"/>
            <p:nvPr/>
          </p:nvSpPr>
          <p:spPr>
            <a:xfrm>
              <a:off x="3205300" y="4755608"/>
              <a:ext cx="5616624" cy="75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磅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只，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100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元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只（</a:t>
              </a:r>
              <a:r>
                <a:rPr lang="zh-CN" altLang="en-US" dirty="0">
                  <a:solidFill>
                    <a:srgbClr val="FF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只能在大本营购买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）；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>
                <a:lnSpc>
                  <a:spcPts val="26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每个指南针只能使用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次，可使驼队不迷路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。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051720" y="4869160"/>
              <a:ext cx="872664" cy="39091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700" b="1" dirty="0" smtClean="0">
                  <a:latin typeface="华文新魏" panose="02010800040101010101" pitchFamily="2" charset="-122"/>
                  <a:ea typeface="华文新魏" panose="02010800040101010101" pitchFamily="2" charset="-122"/>
                </a:rPr>
                <a:t>指南针</a:t>
              </a:r>
              <a:endParaRPr lang="zh-CN" altLang="en-US" sz="17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21" name="日期占位符 20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当地市场观察：政府和神秘老人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23051" y="1035915"/>
            <a:ext cx="5137381" cy="1895875"/>
            <a:chOff x="3237790" y="1245093"/>
            <a:chExt cx="5137381" cy="1895875"/>
          </a:xfrm>
        </p:grpSpPr>
        <p:sp>
          <p:nvSpPr>
            <p:cNvPr id="4" name="圆角矩形标注 3"/>
            <p:cNvSpPr/>
            <p:nvPr/>
          </p:nvSpPr>
          <p:spPr>
            <a:xfrm>
              <a:off x="3237790" y="1245093"/>
              <a:ext cx="5134173" cy="1895875"/>
            </a:xfrm>
            <a:prstGeom prst="wedgeRoundRectCallout">
              <a:avLst>
                <a:gd name="adj1" fmla="val -57805"/>
                <a:gd name="adj2" fmla="val 507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3358208" y="1368491"/>
              <a:ext cx="501696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当地政府允许掘金的行动，但是必须向政府交纳掘金</a:t>
              </a: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税：总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收益的</a:t>
              </a:r>
              <a:r>
                <a:rPr lang="en-US" altLang="zh-CN" sz="2400" b="1" dirty="0">
                  <a:solidFill>
                    <a:srgbClr val="FFFF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20%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（不包括现金节余</a:t>
              </a: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）。为了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鼓励主动纳税和多纳税的行为，当局决定给挖到金子最多的队伍一个</a:t>
              </a:r>
              <a:r>
                <a:rPr lang="zh-CN" altLang="en-US" b="1" dirty="0">
                  <a:solidFill>
                    <a:srgbClr val="FFFF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免去全部税款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的奖励</a:t>
              </a: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。</a:t>
              </a:r>
              <a:endPara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3239" y="3075806"/>
            <a:ext cx="2121209" cy="1870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9" y="1112796"/>
            <a:ext cx="2437928" cy="167773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47871" y="3003797"/>
            <a:ext cx="5208305" cy="2015936"/>
            <a:chOff x="755576" y="3524449"/>
            <a:chExt cx="5208305" cy="2086864"/>
          </a:xfrm>
        </p:grpSpPr>
        <p:sp>
          <p:nvSpPr>
            <p:cNvPr id="9" name="圆角矩形标注 8"/>
            <p:cNvSpPr/>
            <p:nvPr/>
          </p:nvSpPr>
          <p:spPr>
            <a:xfrm>
              <a:off x="755576" y="3583645"/>
              <a:ext cx="5208305" cy="1990487"/>
            </a:xfrm>
            <a:prstGeom prst="wedgeRoundRectCallout">
              <a:avLst>
                <a:gd name="adj1" fmla="val 59128"/>
                <a:gd name="adj2" fmla="val -15153"/>
                <a:gd name="adj3" fmla="val 16667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" name="文本框 22"/>
            <p:cNvSpPr txBox="1"/>
            <p:nvPr/>
          </p:nvSpPr>
          <p:spPr>
            <a:xfrm>
              <a:off x="971600" y="3524449"/>
              <a:ext cx="4914986" cy="20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当地绝大多数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人不了解沙漠里的情况，只有一</a:t>
              </a: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个神秘老人，据说在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沙漠里</a:t>
              </a: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生活了大半辈子。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各</a:t>
              </a: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队可以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在大本营向</a:t>
              </a: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他询问关于</a:t>
              </a:r>
              <a:r>
                <a:rPr lang="zh-CN" altLang="en-US" b="1" dirty="0" smtClean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水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、</a:t>
              </a:r>
              <a:r>
                <a:rPr lang="zh-CN" altLang="en-US" b="1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沙风暴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、</a:t>
              </a:r>
              <a:r>
                <a:rPr lang="zh-CN" altLang="en-US" b="1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气温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、</a:t>
              </a:r>
              <a:r>
                <a:rPr lang="zh-CN" altLang="en-US" b="1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王陵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的信息，但是每询问</a:t>
              </a: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一次必须滞留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一天，</a:t>
              </a:r>
              <a:r>
                <a:rPr lang="zh-CN" altLang="en-US" dirty="0" smtClean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并消耗</a:t>
              </a:r>
              <a:r>
                <a:rPr lang="en-US" altLang="zh-CN" b="1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  <a:r>
                <a:rPr lang="zh-CN" altLang="en-US" b="1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份食物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和</a:t>
              </a:r>
              <a:r>
                <a:rPr lang="en-US" altLang="zh-CN" b="1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  <a:r>
                <a:rPr lang="zh-CN" altLang="en-US" b="1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份水</a:t>
              </a:r>
              <a:r>
                <a:rPr lang="zh-CN" altLang="en-US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。</a:t>
              </a:r>
              <a:endPara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当地市场观察：黄金价格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954633" y="3264671"/>
            <a:ext cx="5904656" cy="1656184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第一名回来的掘金队，每磅黄金兑换</a:t>
            </a:r>
            <a:r>
              <a:rPr lang="en-US" altLang="zh-CN" sz="1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100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元。</a:t>
            </a:r>
            <a:endParaRPr lang="zh-CN" alt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26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第二名回来的掘金队，每磅黄金兑换 </a:t>
            </a:r>
            <a:r>
              <a:rPr lang="en-US" altLang="zh-CN" sz="1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90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元。</a:t>
            </a:r>
            <a:endParaRPr lang="zh-CN" alt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26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第三名回来的掘金队，每磅黄金兑换 </a:t>
            </a:r>
            <a:r>
              <a:rPr lang="en-US" altLang="zh-CN" sz="1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80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元。</a:t>
            </a:r>
            <a:endParaRPr lang="zh-CN" alt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26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第四名回来的掘金队，每磅黄金兑换 </a:t>
            </a:r>
            <a:r>
              <a:rPr lang="en-US" altLang="zh-CN" sz="1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70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元。</a:t>
            </a:r>
            <a:endParaRPr lang="zh-CN" alt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ts val="26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此之后回来的掘金队，每磅黄金兑换 </a:t>
            </a:r>
            <a:r>
              <a:rPr lang="en-US" altLang="zh-CN" sz="1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50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元。</a:t>
            </a:r>
            <a:endParaRPr lang="zh-CN" alt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92" y="933256"/>
            <a:ext cx="4097556" cy="2328778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评比规则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64" y="699542"/>
            <a:ext cx="5064116" cy="3168352"/>
          </a:xfrm>
          <a:prstGeom prst="rect">
            <a:avLst/>
          </a:prstGeom>
        </p:spPr>
      </p:pic>
      <p:sp>
        <p:nvSpPr>
          <p:cNvPr id="4" name="文本框 4"/>
          <p:cNvSpPr txBox="1"/>
          <p:nvPr/>
        </p:nvSpPr>
        <p:spPr>
          <a:xfrm>
            <a:off x="1313950" y="4002025"/>
            <a:ext cx="64807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活着回来</a:t>
            </a:r>
            <a:r>
              <a:rPr lang="en-US" altLang="zh-CN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最多的金块</a:t>
            </a:r>
            <a:r>
              <a:rPr lang="en-US" altLang="zh-CN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加上现金结余</a:t>
            </a:r>
            <a:endParaRPr lang="zh-CN" altLang="en-US" sz="3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谁将是最后的掘金之王？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668" y="2008460"/>
            <a:ext cx="3500462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dist">
              <a:defRPr/>
            </a:pPr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掘</a:t>
            </a:r>
            <a:r>
              <a:rPr lang="zh-CN" alt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金会议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32395" y="1364734"/>
            <a:ext cx="23736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现在开始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792031" y="3094550"/>
            <a:ext cx="3851977" cy="139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  <a:buClr>
                <a:schemeClr val="accent6"/>
              </a:buClr>
            </a:pPr>
            <a:r>
              <a:rPr lang="zh-CN" alt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设定目标：挖多少块金子回来</a:t>
            </a:r>
            <a:endParaRPr lang="en-US" altLang="zh-CN" sz="1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400"/>
              </a:lnSpc>
              <a:buClr>
                <a:schemeClr val="accent6"/>
              </a:buClr>
            </a:pPr>
            <a:r>
              <a:rPr lang="zh-CN" alt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拟定方案：执行详细的行动方案</a:t>
            </a:r>
            <a:endParaRPr lang="zh-CN" altLang="en-US" sz="1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400"/>
              </a:lnSpc>
              <a:buClr>
                <a:schemeClr val="accent6"/>
              </a:buClr>
            </a:pPr>
            <a:r>
              <a:rPr lang="zh-CN" altLang="en-US" sz="19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决策原则：团队成员一致同意</a:t>
            </a:r>
            <a:endParaRPr lang="zh-CN" altLang="en-US" sz="19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谁将是最后的掘金之王？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60388" y="1779662"/>
            <a:ext cx="37388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800" dirty="0" smtClean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沙漠掘金</a:t>
            </a:r>
            <a:r>
              <a:rPr lang="en-US" altLang="zh-CN" sz="2800" dirty="0" smtClean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现在开始</a:t>
            </a:r>
            <a:endParaRPr lang="zh-CN" altLang="en-US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668" y="2423388"/>
            <a:ext cx="3500462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dist">
              <a:defRPr/>
            </a:pPr>
            <a:r>
              <a:rPr lang="zh-CN" alt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采购物资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png.pn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039" y="1600566"/>
            <a:ext cx="3632401" cy="2339336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07704" y="940534"/>
            <a:ext cx="5328592" cy="16300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dist">
              <a:defRPr/>
            </a:pPr>
            <a:r>
              <a:rPr lang="zh-CN" altLang="en-US" sz="10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整装</a:t>
            </a:r>
            <a:r>
              <a:rPr lang="zh-CN" altLang="en-US" sz="10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出发</a:t>
            </a:r>
            <a:endParaRPr lang="zh-CN" altLang="en-US" sz="10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674718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671133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65352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64980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44950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直接连接符 12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"/>
          <p:cNvSpPr txBox="1"/>
          <p:nvPr/>
        </p:nvSpPr>
        <p:spPr>
          <a:xfrm>
            <a:off x="681858" y="113159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30"/>
          <p:cNvSpPr txBox="1"/>
          <p:nvPr/>
        </p:nvSpPr>
        <p:spPr>
          <a:xfrm>
            <a:off x="2410050" y="113159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32"/>
          <p:cNvSpPr txBox="1"/>
          <p:nvPr/>
        </p:nvSpPr>
        <p:spPr>
          <a:xfrm>
            <a:off x="4086349" y="113159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33"/>
          <p:cNvSpPr txBox="1"/>
          <p:nvPr/>
        </p:nvSpPr>
        <p:spPr>
          <a:xfrm>
            <a:off x="5814541" y="113159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34"/>
          <p:cNvSpPr txBox="1"/>
          <p:nvPr/>
        </p:nvSpPr>
        <p:spPr>
          <a:xfrm>
            <a:off x="7671802" y="115075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722341" y="425535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2"/>
          <p:cNvSpPr txBox="1">
            <a:spLocks noChangeArrowheads="1"/>
          </p:cNvSpPr>
          <p:nvPr/>
        </p:nvSpPr>
        <p:spPr bwMode="auto">
          <a:xfrm>
            <a:off x="5549407" y="4255359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沙尘暴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2497313" y="422793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14"/>
          <p:cNvSpPr txBox="1">
            <a:spLocks noChangeArrowheads="1"/>
          </p:cNvSpPr>
          <p:nvPr/>
        </p:nvSpPr>
        <p:spPr bwMode="auto">
          <a:xfrm>
            <a:off x="4250733" y="425535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7853480" y="425535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5496" y="4028578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62" y="2784114"/>
            <a:ext cx="1302218" cy="122439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02" y="2761213"/>
            <a:ext cx="1302218" cy="1224396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0" y="2796827"/>
            <a:ext cx="1302218" cy="122439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58" y="2787774"/>
            <a:ext cx="1302218" cy="1224396"/>
          </a:xfrm>
          <a:prstGeom prst="rect">
            <a:avLst/>
          </a:prstGeom>
        </p:spPr>
      </p:pic>
      <p:pic>
        <p:nvPicPr>
          <p:cNvPr id="42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42" y="2837421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699060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695475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89694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89322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69292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750248" y="4227934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6041060" y="422793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2522612" y="423040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4012389" y="4227934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7821712" y="422793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22024" y="4028659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"/>
          <p:cNvSpPr txBox="1"/>
          <p:nvPr/>
        </p:nvSpPr>
        <p:spPr>
          <a:xfrm>
            <a:off x="681858" y="115593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30"/>
          <p:cNvSpPr txBox="1"/>
          <p:nvPr/>
        </p:nvSpPr>
        <p:spPr>
          <a:xfrm>
            <a:off x="2410050" y="115593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32"/>
          <p:cNvSpPr txBox="1"/>
          <p:nvPr/>
        </p:nvSpPr>
        <p:spPr>
          <a:xfrm>
            <a:off x="4086349" y="115593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33"/>
          <p:cNvSpPr txBox="1"/>
          <p:nvPr/>
        </p:nvSpPr>
        <p:spPr>
          <a:xfrm>
            <a:off x="5814541" y="115593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34"/>
          <p:cNvSpPr txBox="1"/>
          <p:nvPr/>
        </p:nvSpPr>
        <p:spPr>
          <a:xfrm>
            <a:off x="7671802" y="117509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2802041"/>
            <a:ext cx="1302218" cy="122439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18" y="2800949"/>
            <a:ext cx="1302218" cy="1224396"/>
          </a:xfrm>
          <a:prstGeom prst="rect">
            <a:avLst/>
          </a:prstGeom>
        </p:spPr>
      </p:pic>
      <p:sp>
        <p:nvSpPr>
          <p:cNvPr id="30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46" y="2787774"/>
            <a:ext cx="1302218" cy="122439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43" y="2786681"/>
            <a:ext cx="1299729" cy="122205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" y="2786681"/>
            <a:ext cx="1299729" cy="1222056"/>
          </a:xfrm>
          <a:prstGeom prst="rect">
            <a:avLst/>
          </a:prstGeom>
        </p:spPr>
      </p:pic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332581" y="1146738"/>
            <a:ext cx="856895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很多年前</a:t>
            </a:r>
            <a:r>
              <a:rPr lang="zh-CN" altLang="en-US" sz="24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，有探险者在人迹罕至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的地方意外地发现了一座矿藏丰富的金矿，并把这个地方取名为</a:t>
            </a:r>
            <a:r>
              <a:rPr lang="zh-CN" altLang="en-US" sz="24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大山。消息传出后，不少人趋之若鹜。</a:t>
            </a:r>
            <a:endParaRPr lang="en-US" altLang="zh-CN" sz="2400" b="1" dirty="0" smtClean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现在，这些宝藏等待你来发掘</a:t>
            </a:r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zh-CN" altLang="en-US" sz="24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06897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03312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97531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97159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77129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直接连接符 12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"/>
          <p:cNvSpPr txBox="1"/>
          <p:nvPr/>
        </p:nvSpPr>
        <p:spPr>
          <a:xfrm>
            <a:off x="681858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30"/>
          <p:cNvSpPr txBox="1"/>
          <p:nvPr/>
        </p:nvSpPr>
        <p:spPr>
          <a:xfrm>
            <a:off x="2410050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32"/>
          <p:cNvSpPr txBox="1"/>
          <p:nvPr/>
        </p:nvSpPr>
        <p:spPr>
          <a:xfrm>
            <a:off x="4086349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33"/>
          <p:cNvSpPr txBox="1"/>
          <p:nvPr/>
        </p:nvSpPr>
        <p:spPr>
          <a:xfrm>
            <a:off x="5814541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34"/>
          <p:cNvSpPr txBox="1"/>
          <p:nvPr/>
        </p:nvSpPr>
        <p:spPr>
          <a:xfrm>
            <a:off x="7671802" y="118293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11"/>
          <p:cNvSpPr txBox="1">
            <a:spLocks noChangeArrowheads="1"/>
          </p:cNvSpPr>
          <p:nvPr/>
        </p:nvSpPr>
        <p:spPr bwMode="auto">
          <a:xfrm>
            <a:off x="323528" y="4242140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2"/>
          <p:cNvSpPr txBox="1">
            <a:spLocks noChangeArrowheads="1"/>
          </p:cNvSpPr>
          <p:nvPr/>
        </p:nvSpPr>
        <p:spPr bwMode="auto">
          <a:xfrm>
            <a:off x="5460102" y="4242140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2508092" y="4244606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14"/>
          <p:cNvSpPr txBox="1">
            <a:spLocks noChangeArrowheads="1"/>
          </p:cNvSpPr>
          <p:nvPr/>
        </p:nvSpPr>
        <p:spPr bwMode="auto">
          <a:xfrm>
            <a:off x="4211960" y="424214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15"/>
          <p:cNvSpPr txBox="1">
            <a:spLocks noChangeArrowheads="1"/>
          </p:cNvSpPr>
          <p:nvPr/>
        </p:nvSpPr>
        <p:spPr bwMode="auto">
          <a:xfrm>
            <a:off x="7807192" y="424214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5496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60" y="2787514"/>
            <a:ext cx="1302218" cy="122439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00" y="2764613"/>
            <a:ext cx="1302218" cy="1224396"/>
          </a:xfrm>
          <a:prstGeom prst="rect">
            <a:avLst/>
          </a:prstGeom>
        </p:spPr>
      </p:pic>
      <p:pic>
        <p:nvPicPr>
          <p:cNvPr id="38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8" y="2774020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024" y="2794057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46" y="2787254"/>
            <a:ext cx="1302218" cy="1224396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06897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03312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97531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97159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77129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直接连接符 12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"/>
          <p:cNvSpPr txBox="1"/>
          <p:nvPr/>
        </p:nvSpPr>
        <p:spPr>
          <a:xfrm>
            <a:off x="681858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30"/>
          <p:cNvSpPr txBox="1"/>
          <p:nvPr/>
        </p:nvSpPr>
        <p:spPr>
          <a:xfrm>
            <a:off x="2410050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32"/>
          <p:cNvSpPr txBox="1"/>
          <p:nvPr/>
        </p:nvSpPr>
        <p:spPr>
          <a:xfrm>
            <a:off x="4086349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33"/>
          <p:cNvSpPr txBox="1"/>
          <p:nvPr/>
        </p:nvSpPr>
        <p:spPr>
          <a:xfrm>
            <a:off x="5814541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34"/>
          <p:cNvSpPr txBox="1"/>
          <p:nvPr/>
        </p:nvSpPr>
        <p:spPr>
          <a:xfrm>
            <a:off x="7671802" y="118293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495869" y="4172598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Box 15"/>
          <p:cNvSpPr txBox="1">
            <a:spLocks noChangeArrowheads="1"/>
          </p:cNvSpPr>
          <p:nvPr/>
        </p:nvSpPr>
        <p:spPr bwMode="auto">
          <a:xfrm>
            <a:off x="7794969" y="417013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5281" y="3978336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5" y="2778877"/>
            <a:ext cx="1302218" cy="122439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85" y="2755976"/>
            <a:ext cx="1302218" cy="122439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5" y="2778877"/>
            <a:ext cx="1302218" cy="122439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05" y="2778877"/>
            <a:ext cx="1302218" cy="122439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23" y="2778877"/>
            <a:ext cx="1302218" cy="1224396"/>
          </a:xfrm>
          <a:prstGeom prst="rect">
            <a:avLst/>
          </a:prstGeom>
        </p:spPr>
      </p:pic>
      <p:sp>
        <p:nvSpPr>
          <p:cNvPr id="47" name="TextBox 15"/>
          <p:cNvSpPr txBox="1">
            <a:spLocks noChangeArrowheads="1"/>
          </p:cNvSpPr>
          <p:nvPr/>
        </p:nvSpPr>
        <p:spPr bwMode="auto">
          <a:xfrm>
            <a:off x="5927929" y="4178827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15"/>
          <p:cNvSpPr txBox="1">
            <a:spLocks noChangeArrowheads="1"/>
          </p:cNvSpPr>
          <p:nvPr/>
        </p:nvSpPr>
        <p:spPr bwMode="auto">
          <a:xfrm>
            <a:off x="4199737" y="4178827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TextBox 13"/>
          <p:cNvSpPr txBox="1">
            <a:spLocks noChangeArrowheads="1"/>
          </p:cNvSpPr>
          <p:nvPr/>
        </p:nvSpPr>
        <p:spPr bwMode="auto">
          <a:xfrm>
            <a:off x="815361" y="4178827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47" grpId="0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16788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13203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07422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07050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87020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直接连接符 12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"/>
          <p:cNvSpPr txBox="1"/>
          <p:nvPr/>
        </p:nvSpPr>
        <p:spPr>
          <a:xfrm>
            <a:off x="681858" y="117366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30"/>
          <p:cNvSpPr txBox="1"/>
          <p:nvPr/>
        </p:nvSpPr>
        <p:spPr>
          <a:xfrm>
            <a:off x="2410050" y="117366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32"/>
          <p:cNvSpPr txBox="1"/>
          <p:nvPr/>
        </p:nvSpPr>
        <p:spPr>
          <a:xfrm>
            <a:off x="4086349" y="117366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33"/>
          <p:cNvSpPr txBox="1"/>
          <p:nvPr/>
        </p:nvSpPr>
        <p:spPr>
          <a:xfrm>
            <a:off x="5814541" y="117366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34"/>
          <p:cNvSpPr txBox="1"/>
          <p:nvPr/>
        </p:nvSpPr>
        <p:spPr>
          <a:xfrm>
            <a:off x="7671802" y="119282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89" y="2769672"/>
            <a:ext cx="1299729" cy="1222056"/>
          </a:xfrm>
          <a:prstGeom prst="rect">
            <a:avLst/>
          </a:prstGeom>
        </p:spPr>
      </p:pic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2477763" y="4234715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7776863" y="423224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7175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2787514"/>
            <a:ext cx="1302218" cy="122439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79" y="2764613"/>
            <a:ext cx="1302218" cy="1224396"/>
          </a:xfrm>
          <a:prstGeom prst="rect">
            <a:avLst/>
          </a:prstGeom>
        </p:spPr>
      </p:pic>
      <p:sp>
        <p:nvSpPr>
          <p:cNvPr id="36" name="TextBox 15"/>
          <p:cNvSpPr txBox="1">
            <a:spLocks noChangeArrowheads="1"/>
          </p:cNvSpPr>
          <p:nvPr/>
        </p:nvSpPr>
        <p:spPr bwMode="auto">
          <a:xfrm>
            <a:off x="5693799" y="4240944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15"/>
          <p:cNvSpPr txBox="1">
            <a:spLocks noChangeArrowheads="1"/>
          </p:cNvSpPr>
          <p:nvPr/>
        </p:nvSpPr>
        <p:spPr bwMode="auto">
          <a:xfrm>
            <a:off x="4037615" y="4240944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TextBox 13"/>
          <p:cNvSpPr txBox="1">
            <a:spLocks noChangeArrowheads="1"/>
          </p:cNvSpPr>
          <p:nvPr/>
        </p:nvSpPr>
        <p:spPr bwMode="auto">
          <a:xfrm>
            <a:off x="583685" y="4240944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6" y="2786681"/>
            <a:ext cx="1299729" cy="122205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06" y="2789594"/>
            <a:ext cx="1299729" cy="1222056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6" grpId="0"/>
      <p:bldP spid="37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7744" y="1815458"/>
            <a:ext cx="4608512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4800" b="1" spc="43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第一节  </a:t>
            </a:r>
            <a:r>
              <a:rPr lang="zh-CN" altLang="en-US" sz="4800" b="1" spc="43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休整</a:t>
            </a:r>
            <a:endParaRPr lang="zh-CN" altLang="en-US" sz="4800" b="1" spc="43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473116" y="2974735"/>
            <a:ext cx="21820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时长：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谁将是最后的掘金之王？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15950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12365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06584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06212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86182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9198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495869" y="4235553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7794969" y="4233087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95281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5" y="2787514"/>
            <a:ext cx="1302218" cy="122439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85" y="2764613"/>
            <a:ext cx="1302218" cy="122439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5" y="2787514"/>
            <a:ext cx="1302218" cy="122439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05" y="2787514"/>
            <a:ext cx="1302218" cy="122439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23" y="2787514"/>
            <a:ext cx="1302218" cy="1224396"/>
          </a:xfrm>
          <a:prstGeom prst="rect">
            <a:avLst/>
          </a:prstGeom>
        </p:spPr>
      </p:pic>
      <p:sp>
        <p:nvSpPr>
          <p:cNvPr id="36" name="TextBox 15"/>
          <p:cNvSpPr txBox="1">
            <a:spLocks noChangeArrowheads="1"/>
          </p:cNvSpPr>
          <p:nvPr/>
        </p:nvSpPr>
        <p:spPr bwMode="auto">
          <a:xfrm>
            <a:off x="5927929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15"/>
          <p:cNvSpPr txBox="1">
            <a:spLocks noChangeArrowheads="1"/>
          </p:cNvSpPr>
          <p:nvPr/>
        </p:nvSpPr>
        <p:spPr bwMode="auto">
          <a:xfrm>
            <a:off x="4199737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TextBox 13"/>
          <p:cNvSpPr txBox="1">
            <a:spLocks noChangeArrowheads="1"/>
          </p:cNvSpPr>
          <p:nvPr/>
        </p:nvSpPr>
        <p:spPr bwMode="auto">
          <a:xfrm>
            <a:off x="815361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40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6" grpId="0"/>
      <p:bldP spid="37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34894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31309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25528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25156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705126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9176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9176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9176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9176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21093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Box 13"/>
          <p:cNvSpPr txBox="1">
            <a:spLocks noChangeArrowheads="1"/>
          </p:cNvSpPr>
          <p:nvPr/>
        </p:nvSpPr>
        <p:spPr bwMode="auto">
          <a:xfrm>
            <a:off x="2495869" y="421660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15"/>
          <p:cNvSpPr txBox="1">
            <a:spLocks noChangeArrowheads="1"/>
          </p:cNvSpPr>
          <p:nvPr/>
        </p:nvSpPr>
        <p:spPr bwMode="auto">
          <a:xfrm>
            <a:off x="7794969" y="4214143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5281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5" y="2787514"/>
            <a:ext cx="1302218" cy="122439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85" y="2764613"/>
            <a:ext cx="1302218" cy="122439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5" y="2787514"/>
            <a:ext cx="1302218" cy="122439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05" y="2787514"/>
            <a:ext cx="1302218" cy="1224396"/>
          </a:xfrm>
          <a:prstGeom prst="rect">
            <a:avLst/>
          </a:prstGeom>
        </p:spPr>
      </p:pic>
      <p:sp>
        <p:nvSpPr>
          <p:cNvPr id="46" name="TextBox 15"/>
          <p:cNvSpPr txBox="1">
            <a:spLocks noChangeArrowheads="1"/>
          </p:cNvSpPr>
          <p:nvPr/>
        </p:nvSpPr>
        <p:spPr bwMode="auto">
          <a:xfrm>
            <a:off x="5519887" y="4222838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15"/>
          <p:cNvSpPr txBox="1">
            <a:spLocks noChangeArrowheads="1"/>
          </p:cNvSpPr>
          <p:nvPr/>
        </p:nvSpPr>
        <p:spPr bwMode="auto">
          <a:xfrm>
            <a:off x="4199737" y="4222838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13"/>
          <p:cNvSpPr txBox="1">
            <a:spLocks noChangeArrowheads="1"/>
          </p:cNvSpPr>
          <p:nvPr/>
        </p:nvSpPr>
        <p:spPr bwMode="auto">
          <a:xfrm>
            <a:off x="815361" y="4222838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9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09" y="2794057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07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6" grpId="0"/>
      <p:bldP spid="47" grpId="0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680992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677407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71626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71254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51224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3786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3786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3786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3786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57028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81" y="2769672"/>
            <a:ext cx="1299729" cy="1222056"/>
          </a:xfrm>
          <a:prstGeom prst="rect">
            <a:avLst/>
          </a:prstGeom>
        </p:spPr>
      </p:pic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2513000" y="4270511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5"/>
          <p:cNvSpPr txBox="1">
            <a:spLocks noChangeArrowheads="1"/>
          </p:cNvSpPr>
          <p:nvPr/>
        </p:nvSpPr>
        <p:spPr bwMode="auto">
          <a:xfrm>
            <a:off x="7812100" y="4268045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98867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31" y="2787514"/>
            <a:ext cx="1302218" cy="122439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71" y="2764613"/>
            <a:ext cx="1302218" cy="1224396"/>
          </a:xfrm>
          <a:prstGeom prst="rect">
            <a:avLst/>
          </a:prstGeom>
        </p:spPr>
      </p:pic>
      <p:sp>
        <p:nvSpPr>
          <p:cNvPr id="34" name="TextBox 15"/>
          <p:cNvSpPr txBox="1">
            <a:spLocks noChangeArrowheads="1"/>
          </p:cNvSpPr>
          <p:nvPr/>
        </p:nvSpPr>
        <p:spPr bwMode="auto">
          <a:xfrm>
            <a:off x="5945060" y="427674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Box 15"/>
          <p:cNvSpPr txBox="1">
            <a:spLocks noChangeArrowheads="1"/>
          </p:cNvSpPr>
          <p:nvPr/>
        </p:nvSpPr>
        <p:spPr bwMode="auto">
          <a:xfrm>
            <a:off x="4085504" y="4276740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TextBox 13"/>
          <p:cNvSpPr txBox="1">
            <a:spLocks noChangeArrowheads="1"/>
          </p:cNvSpPr>
          <p:nvPr/>
        </p:nvSpPr>
        <p:spPr bwMode="auto">
          <a:xfrm>
            <a:off x="631574" y="4276740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8" y="2786681"/>
            <a:ext cx="1299729" cy="122205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09" y="2787514"/>
            <a:ext cx="1302218" cy="122439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40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08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03651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00066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94285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93913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73883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6052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6052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6052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6052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79687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Box 13"/>
          <p:cNvSpPr txBox="1">
            <a:spLocks noChangeArrowheads="1"/>
          </p:cNvSpPr>
          <p:nvPr/>
        </p:nvSpPr>
        <p:spPr bwMode="auto">
          <a:xfrm>
            <a:off x="2508092" y="424785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15"/>
          <p:cNvSpPr txBox="1">
            <a:spLocks noChangeArrowheads="1"/>
          </p:cNvSpPr>
          <p:nvPr/>
        </p:nvSpPr>
        <p:spPr bwMode="auto">
          <a:xfrm>
            <a:off x="7807192" y="4245386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07504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68" y="2787514"/>
            <a:ext cx="1302218" cy="122439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08" y="2764613"/>
            <a:ext cx="1302218" cy="1224396"/>
          </a:xfrm>
          <a:prstGeom prst="rect">
            <a:avLst/>
          </a:prstGeom>
        </p:spPr>
      </p:pic>
      <p:sp>
        <p:nvSpPr>
          <p:cNvPr id="45" name="TextBox 15"/>
          <p:cNvSpPr txBox="1">
            <a:spLocks noChangeArrowheads="1"/>
          </p:cNvSpPr>
          <p:nvPr/>
        </p:nvSpPr>
        <p:spPr bwMode="auto">
          <a:xfrm>
            <a:off x="5508104" y="4254081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15"/>
          <p:cNvSpPr txBox="1">
            <a:spLocks noChangeArrowheads="1"/>
          </p:cNvSpPr>
          <p:nvPr/>
        </p:nvSpPr>
        <p:spPr bwMode="auto">
          <a:xfrm>
            <a:off x="4192862" y="4254081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13"/>
          <p:cNvSpPr txBox="1">
            <a:spLocks noChangeArrowheads="1"/>
          </p:cNvSpPr>
          <p:nvPr/>
        </p:nvSpPr>
        <p:spPr bwMode="auto">
          <a:xfrm>
            <a:off x="583278" y="4034440"/>
            <a:ext cx="10972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en-US" altLang="zh-CN" sz="24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hangingPunct="1"/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hangingPunct="1"/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57953" y="2725571"/>
            <a:ext cx="1332200" cy="1254309"/>
            <a:chOff x="6300192" y="1771402"/>
            <a:chExt cx="1760532" cy="1657598"/>
          </a:xfrm>
        </p:grpSpPr>
        <p:pic>
          <p:nvPicPr>
            <p:cNvPr id="49" name="Picture 3" descr="F:\磐石方圆\研产销\培训研发\产品研发记录\沙漠掘金\沙漠掘金_项目教具_素材\天气\晴天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771402"/>
              <a:ext cx="1400492" cy="1657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844824"/>
              <a:ext cx="1540669" cy="1448597"/>
            </a:xfrm>
            <a:prstGeom prst="rect">
              <a:avLst/>
            </a:prstGeom>
          </p:spPr>
        </p:pic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787254"/>
            <a:ext cx="1302218" cy="1224396"/>
          </a:xfrm>
          <a:prstGeom prst="rect">
            <a:avLst/>
          </a:prstGeom>
        </p:spPr>
      </p:pic>
      <p:pic>
        <p:nvPicPr>
          <p:cNvPr id="52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032" y="2794057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31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09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5" grpId="0"/>
      <p:bldP spid="46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25003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21418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15637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15265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95235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20103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2495869" y="422650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7794969" y="422403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5281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5" y="2787514"/>
            <a:ext cx="1302218" cy="122439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85" y="2764613"/>
            <a:ext cx="1302218" cy="12243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5" y="2787514"/>
            <a:ext cx="1302218" cy="122439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05" y="2787514"/>
            <a:ext cx="1302218" cy="122439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23" y="2787514"/>
            <a:ext cx="1302218" cy="1224396"/>
          </a:xfrm>
          <a:prstGeom prst="rect">
            <a:avLst/>
          </a:prstGeom>
        </p:spPr>
      </p:pic>
      <p:sp>
        <p:nvSpPr>
          <p:cNvPr id="42" name="TextBox 15"/>
          <p:cNvSpPr txBox="1">
            <a:spLocks noChangeArrowheads="1"/>
          </p:cNvSpPr>
          <p:nvPr/>
        </p:nvSpPr>
        <p:spPr bwMode="auto">
          <a:xfrm>
            <a:off x="5927929" y="423272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15"/>
          <p:cNvSpPr txBox="1">
            <a:spLocks noChangeArrowheads="1"/>
          </p:cNvSpPr>
          <p:nvPr/>
        </p:nvSpPr>
        <p:spPr bwMode="auto">
          <a:xfrm>
            <a:off x="4199737" y="423272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815361" y="423272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2" grpId="0"/>
      <p:bldP spid="53" grpId="0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7744" y="1815458"/>
            <a:ext cx="4608512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4800" b="1" spc="43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第二节   休整</a:t>
            </a:r>
            <a:endParaRPr lang="zh-CN" altLang="en-US" sz="4800" b="1" spc="43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473116" y="2974735"/>
            <a:ext cx="21820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时长：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谁将是最后的掘金之王？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要实现梦想，首先要组建驼队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19672" y="1275606"/>
            <a:ext cx="5988114" cy="3134624"/>
            <a:chOff x="1545267" y="1809861"/>
            <a:chExt cx="5988114" cy="3134624"/>
          </a:xfrm>
        </p:grpSpPr>
        <p:grpSp>
          <p:nvGrpSpPr>
            <p:cNvPr id="4" name="组合 15"/>
            <p:cNvGrpSpPr/>
            <p:nvPr/>
          </p:nvGrpSpPr>
          <p:grpSpPr bwMode="auto">
            <a:xfrm>
              <a:off x="1545267" y="1809861"/>
              <a:ext cx="5988114" cy="3134624"/>
              <a:chOff x="392801" y="1741973"/>
              <a:chExt cx="9692008" cy="507369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4098729" y="1741973"/>
                <a:ext cx="2119871" cy="800203"/>
              </a:xfrm>
              <a:prstGeom prst="round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100000">
                    <a:srgbClr val="0070C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24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队长</a:t>
                </a:r>
                <a:endPara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674828" y="3313742"/>
                <a:ext cx="2119873" cy="801464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C000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2400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财务官</a:t>
                </a:r>
                <a:endPara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4086114" y="5995880"/>
                <a:ext cx="2119871" cy="800203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FF00"/>
                  </a:gs>
                  <a:gs pos="91000">
                    <a:srgbClr val="0099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24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领驼人</a:t>
                </a:r>
                <a:endPara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392801" y="6015459"/>
                <a:ext cx="2119873" cy="800204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FF00"/>
                  </a:gs>
                  <a:gs pos="91000">
                    <a:srgbClr val="0099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24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采购员</a:t>
                </a:r>
                <a:endPara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7964938" y="5995880"/>
                <a:ext cx="2119871" cy="800203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FF00"/>
                  </a:gs>
                  <a:gs pos="91000">
                    <a:srgbClr val="0099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24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信息员</a:t>
                </a:r>
                <a:endPara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6569840" y="3313741"/>
                <a:ext cx="2119873" cy="801464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2400" dirty="0" smtClean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观察员</a:t>
                </a:r>
                <a:endPara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cxnSp>
          <p:nvCxnSpPr>
            <p:cNvPr id="5" name="直接连接符 4"/>
            <p:cNvCxnSpPr>
              <a:stCxn id="9" idx="2"/>
              <a:endCxn id="11" idx="0"/>
            </p:cNvCxnSpPr>
            <p:nvPr/>
          </p:nvCxnSpPr>
          <p:spPr>
            <a:xfrm flipH="1">
              <a:off x="4482016" y="2304242"/>
              <a:ext cx="7794" cy="21337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肘形连接符 5"/>
            <p:cNvCxnSpPr>
              <a:stCxn id="12" idx="0"/>
            </p:cNvCxnSpPr>
            <p:nvPr/>
          </p:nvCxnSpPr>
          <p:spPr>
            <a:xfrm rot="5400000" flipH="1" flipV="1">
              <a:off x="4314566" y="1881966"/>
              <a:ext cx="453710" cy="4682564"/>
            </a:xfrm>
            <a:prstGeom prst="bentConnector2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6865855" y="3987112"/>
              <a:ext cx="7794" cy="450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10" idx="3"/>
            </p:cNvCxnSpPr>
            <p:nvPr/>
          </p:nvCxnSpPr>
          <p:spPr>
            <a:xfrm>
              <a:off x="3647098" y="3028509"/>
              <a:ext cx="84271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04349" y="3026682"/>
              <a:ext cx="84271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25003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21418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15637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15265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95235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20103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89" y="2769672"/>
            <a:ext cx="1299729" cy="1222056"/>
          </a:xfrm>
          <a:prstGeom prst="rect">
            <a:avLst/>
          </a:prstGeom>
        </p:spPr>
      </p:pic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2432498" y="422650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15"/>
          <p:cNvSpPr txBox="1">
            <a:spLocks noChangeArrowheads="1"/>
          </p:cNvSpPr>
          <p:nvPr/>
        </p:nvSpPr>
        <p:spPr bwMode="auto">
          <a:xfrm>
            <a:off x="7731598" y="422403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77175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9" y="2787514"/>
            <a:ext cx="1302218" cy="122439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79" y="2764613"/>
            <a:ext cx="1302218" cy="1224396"/>
          </a:xfrm>
          <a:prstGeom prst="rect">
            <a:avLst/>
          </a:prstGeom>
        </p:spPr>
      </p:pic>
      <p:sp>
        <p:nvSpPr>
          <p:cNvPr id="43" name="TextBox 15"/>
          <p:cNvSpPr txBox="1">
            <a:spLocks noChangeArrowheads="1"/>
          </p:cNvSpPr>
          <p:nvPr/>
        </p:nvSpPr>
        <p:spPr bwMode="auto">
          <a:xfrm>
            <a:off x="5722996" y="4232729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15"/>
          <p:cNvSpPr txBox="1">
            <a:spLocks noChangeArrowheads="1"/>
          </p:cNvSpPr>
          <p:nvPr/>
        </p:nvSpPr>
        <p:spPr bwMode="auto">
          <a:xfrm>
            <a:off x="3992350" y="4232729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13"/>
          <p:cNvSpPr txBox="1">
            <a:spLocks noChangeArrowheads="1"/>
          </p:cNvSpPr>
          <p:nvPr/>
        </p:nvSpPr>
        <p:spPr bwMode="auto">
          <a:xfrm>
            <a:off x="538420" y="4232729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6" y="2786681"/>
            <a:ext cx="1299729" cy="122205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91" y="2789594"/>
            <a:ext cx="1299729" cy="12220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31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3" grpId="0"/>
      <p:bldP spid="44" grpId="0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16788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13203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07422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07050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87020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7366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7366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7366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7366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9282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2490402" y="4234715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7789502" y="423224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9814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78" y="2787514"/>
            <a:ext cx="1302218" cy="122439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518" y="2764613"/>
            <a:ext cx="1302218" cy="12243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8" y="2787514"/>
            <a:ext cx="1302218" cy="122439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38" y="2787514"/>
            <a:ext cx="1302218" cy="122439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356" y="2787514"/>
            <a:ext cx="1302218" cy="1224396"/>
          </a:xfrm>
          <a:prstGeom prst="rect">
            <a:avLst/>
          </a:prstGeom>
        </p:spPr>
      </p:pic>
      <p:sp>
        <p:nvSpPr>
          <p:cNvPr id="42" name="TextBox 15"/>
          <p:cNvSpPr txBox="1">
            <a:spLocks noChangeArrowheads="1"/>
          </p:cNvSpPr>
          <p:nvPr/>
        </p:nvSpPr>
        <p:spPr bwMode="auto">
          <a:xfrm>
            <a:off x="5922462" y="424094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15"/>
          <p:cNvSpPr txBox="1">
            <a:spLocks noChangeArrowheads="1"/>
          </p:cNvSpPr>
          <p:nvPr/>
        </p:nvSpPr>
        <p:spPr bwMode="auto">
          <a:xfrm>
            <a:off x="4194270" y="424094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TextBox 13"/>
          <p:cNvSpPr txBox="1">
            <a:spLocks noChangeArrowheads="1"/>
          </p:cNvSpPr>
          <p:nvPr/>
        </p:nvSpPr>
        <p:spPr bwMode="auto">
          <a:xfrm>
            <a:off x="809894" y="424094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2" grpId="0"/>
      <p:bldP spid="48" grpId="0"/>
      <p:bldP spid="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17204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13619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07838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07466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87436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7407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7407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7407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7407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9324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495869" y="423429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7794969" y="4231833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95281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5" y="2787514"/>
            <a:ext cx="1302218" cy="122439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85" y="2764613"/>
            <a:ext cx="1302218" cy="122439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5" y="2787514"/>
            <a:ext cx="1302218" cy="122439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05" y="2787514"/>
            <a:ext cx="1302218" cy="1224396"/>
          </a:xfrm>
          <a:prstGeom prst="rect">
            <a:avLst/>
          </a:prstGeom>
        </p:spPr>
      </p:pic>
      <p:sp>
        <p:nvSpPr>
          <p:cNvPr id="44" name="TextBox 15"/>
          <p:cNvSpPr txBox="1">
            <a:spLocks noChangeArrowheads="1"/>
          </p:cNvSpPr>
          <p:nvPr/>
        </p:nvSpPr>
        <p:spPr bwMode="auto">
          <a:xfrm>
            <a:off x="5495881" y="4240528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15"/>
          <p:cNvSpPr txBox="1">
            <a:spLocks noChangeArrowheads="1"/>
          </p:cNvSpPr>
          <p:nvPr/>
        </p:nvSpPr>
        <p:spPr bwMode="auto">
          <a:xfrm>
            <a:off x="4199737" y="4240528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13"/>
          <p:cNvSpPr txBox="1">
            <a:spLocks noChangeArrowheads="1"/>
          </p:cNvSpPr>
          <p:nvPr/>
        </p:nvSpPr>
        <p:spPr bwMode="auto">
          <a:xfrm>
            <a:off x="815361" y="4240528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7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09" y="2794057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31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4" grpId="0"/>
      <p:bldP spid="45" grpId="0"/>
      <p:bldP spid="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06897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03312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97531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97159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77129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8293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42" y="2769672"/>
            <a:ext cx="1299729" cy="1222056"/>
          </a:xfrm>
          <a:prstGeom prst="rect">
            <a:avLst/>
          </a:prstGeom>
        </p:spPr>
      </p:pic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2486816" y="4244606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15"/>
          <p:cNvSpPr txBox="1">
            <a:spLocks noChangeArrowheads="1"/>
          </p:cNvSpPr>
          <p:nvPr/>
        </p:nvSpPr>
        <p:spPr bwMode="auto">
          <a:xfrm>
            <a:off x="7785916" y="424214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6228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292" y="2787514"/>
            <a:ext cx="1302218" cy="12243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932" y="2764613"/>
            <a:ext cx="1302218" cy="1224396"/>
          </a:xfrm>
          <a:prstGeom prst="rect">
            <a:avLst/>
          </a:prstGeom>
        </p:spPr>
      </p:pic>
      <p:sp>
        <p:nvSpPr>
          <p:cNvPr id="37" name="TextBox 15"/>
          <p:cNvSpPr txBox="1">
            <a:spLocks noChangeArrowheads="1"/>
          </p:cNvSpPr>
          <p:nvPr/>
        </p:nvSpPr>
        <p:spPr bwMode="auto">
          <a:xfrm>
            <a:off x="5918876" y="4250835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TextBox 15"/>
          <p:cNvSpPr txBox="1">
            <a:spLocks noChangeArrowheads="1"/>
          </p:cNvSpPr>
          <p:nvPr/>
        </p:nvSpPr>
        <p:spPr bwMode="auto">
          <a:xfrm>
            <a:off x="4046668" y="4250835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13"/>
          <p:cNvSpPr txBox="1">
            <a:spLocks noChangeArrowheads="1"/>
          </p:cNvSpPr>
          <p:nvPr/>
        </p:nvSpPr>
        <p:spPr bwMode="auto">
          <a:xfrm>
            <a:off x="592738" y="4250835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9" y="2786681"/>
            <a:ext cx="1299729" cy="122205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44" y="2787254"/>
            <a:ext cx="1302218" cy="122439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14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/>
      <p:bldP spid="38" grpId="0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10852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07267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01486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01114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81084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6772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6772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6772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6772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86888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504506" y="4240651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7803606" y="4238185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03918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82" y="2787514"/>
            <a:ext cx="1302218" cy="122439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22" y="2764613"/>
            <a:ext cx="1302218" cy="122439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42" y="2787514"/>
            <a:ext cx="1302218" cy="1224396"/>
          </a:xfrm>
          <a:prstGeom prst="rect">
            <a:avLst/>
          </a:prstGeom>
        </p:spPr>
      </p:pic>
      <p:sp>
        <p:nvSpPr>
          <p:cNvPr id="43" name="TextBox 15"/>
          <p:cNvSpPr txBox="1">
            <a:spLocks noChangeArrowheads="1"/>
          </p:cNvSpPr>
          <p:nvPr/>
        </p:nvSpPr>
        <p:spPr bwMode="auto">
          <a:xfrm>
            <a:off x="5504518" y="4246880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15"/>
          <p:cNvSpPr txBox="1">
            <a:spLocks noChangeArrowheads="1"/>
          </p:cNvSpPr>
          <p:nvPr/>
        </p:nvSpPr>
        <p:spPr bwMode="auto">
          <a:xfrm>
            <a:off x="4208374" y="424688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13"/>
          <p:cNvSpPr txBox="1">
            <a:spLocks noChangeArrowheads="1"/>
          </p:cNvSpPr>
          <p:nvPr/>
        </p:nvSpPr>
        <p:spPr bwMode="auto">
          <a:xfrm>
            <a:off x="343948" y="4246880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6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46" y="2794057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13" y="2759515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31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3" grpId="0"/>
      <p:bldP spid="44" grpId="0"/>
      <p:bldP spid="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33640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30055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24274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23902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703872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9051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9051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9051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9051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20967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2499455" y="4217863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7798555" y="4215397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8867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31" y="2787514"/>
            <a:ext cx="1302218" cy="12243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71" y="2764613"/>
            <a:ext cx="1302218" cy="122439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1" y="2787514"/>
            <a:ext cx="1302218" cy="122439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91" y="2787514"/>
            <a:ext cx="1302218" cy="122439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09" y="2787514"/>
            <a:ext cx="1302218" cy="1224396"/>
          </a:xfrm>
          <a:prstGeom prst="rect">
            <a:avLst/>
          </a:prstGeom>
        </p:spPr>
      </p:pic>
      <p:sp>
        <p:nvSpPr>
          <p:cNvPr id="48" name="TextBox 15"/>
          <p:cNvSpPr txBox="1">
            <a:spLocks noChangeArrowheads="1"/>
          </p:cNvSpPr>
          <p:nvPr/>
        </p:nvSpPr>
        <p:spPr bwMode="auto">
          <a:xfrm>
            <a:off x="5931515" y="422409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TextBox 15"/>
          <p:cNvSpPr txBox="1">
            <a:spLocks noChangeArrowheads="1"/>
          </p:cNvSpPr>
          <p:nvPr/>
        </p:nvSpPr>
        <p:spPr bwMode="auto">
          <a:xfrm>
            <a:off x="4203323" y="422409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TextBox 13"/>
          <p:cNvSpPr txBox="1">
            <a:spLocks noChangeArrowheads="1"/>
          </p:cNvSpPr>
          <p:nvPr/>
        </p:nvSpPr>
        <p:spPr bwMode="auto">
          <a:xfrm>
            <a:off x="818947" y="422409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8" grpId="0"/>
      <p:bldP spid="49" grpId="0"/>
      <p:bldP spid="5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25003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21418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15637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15265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95235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20103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75" y="2769672"/>
            <a:ext cx="1299729" cy="1222056"/>
          </a:xfrm>
          <a:prstGeom prst="rect">
            <a:avLst/>
          </a:prstGeom>
        </p:spPr>
      </p:pic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2481349" y="422650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15"/>
          <p:cNvSpPr txBox="1">
            <a:spLocks noChangeArrowheads="1"/>
          </p:cNvSpPr>
          <p:nvPr/>
        </p:nvSpPr>
        <p:spPr bwMode="auto">
          <a:xfrm>
            <a:off x="7780449" y="422403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0761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25" y="2787514"/>
            <a:ext cx="1302218" cy="122439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65" y="2764613"/>
            <a:ext cx="1302218" cy="1224396"/>
          </a:xfrm>
          <a:prstGeom prst="rect">
            <a:avLst/>
          </a:prstGeom>
        </p:spPr>
      </p:pic>
      <p:sp>
        <p:nvSpPr>
          <p:cNvPr id="41" name="TextBox 15"/>
          <p:cNvSpPr txBox="1">
            <a:spLocks noChangeArrowheads="1"/>
          </p:cNvSpPr>
          <p:nvPr/>
        </p:nvSpPr>
        <p:spPr bwMode="auto">
          <a:xfrm>
            <a:off x="5771847" y="4232729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15"/>
          <p:cNvSpPr txBox="1">
            <a:spLocks noChangeArrowheads="1"/>
          </p:cNvSpPr>
          <p:nvPr/>
        </p:nvSpPr>
        <p:spPr bwMode="auto">
          <a:xfrm>
            <a:off x="4041201" y="4232729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13"/>
          <p:cNvSpPr txBox="1">
            <a:spLocks noChangeArrowheads="1"/>
          </p:cNvSpPr>
          <p:nvPr/>
        </p:nvSpPr>
        <p:spPr bwMode="auto">
          <a:xfrm>
            <a:off x="587271" y="4232729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2" y="2786681"/>
            <a:ext cx="1299729" cy="122205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77" y="2789594"/>
            <a:ext cx="1299729" cy="12220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31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1" grpId="0"/>
      <p:bldP spid="43" grpId="0"/>
      <p:bldP spid="4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25003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21418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15637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15265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95235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81875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20103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2495869" y="422650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7794969" y="422403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5281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5" y="2787514"/>
            <a:ext cx="1302218" cy="122439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85" y="2764613"/>
            <a:ext cx="1302218" cy="122439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5" y="2787514"/>
            <a:ext cx="1302218" cy="122439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05" y="2787514"/>
            <a:ext cx="1302218" cy="122439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23" y="2787514"/>
            <a:ext cx="1302218" cy="1224396"/>
          </a:xfrm>
          <a:prstGeom prst="rect">
            <a:avLst/>
          </a:prstGeom>
        </p:spPr>
      </p:pic>
      <p:sp>
        <p:nvSpPr>
          <p:cNvPr id="48" name="TextBox 15"/>
          <p:cNvSpPr txBox="1">
            <a:spLocks noChangeArrowheads="1"/>
          </p:cNvSpPr>
          <p:nvPr/>
        </p:nvSpPr>
        <p:spPr bwMode="auto">
          <a:xfrm>
            <a:off x="5927929" y="423272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TextBox 15"/>
          <p:cNvSpPr txBox="1">
            <a:spLocks noChangeArrowheads="1"/>
          </p:cNvSpPr>
          <p:nvPr/>
        </p:nvSpPr>
        <p:spPr bwMode="auto">
          <a:xfrm>
            <a:off x="4199737" y="423272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TextBox 13"/>
          <p:cNvSpPr txBox="1">
            <a:spLocks noChangeArrowheads="1"/>
          </p:cNvSpPr>
          <p:nvPr/>
        </p:nvSpPr>
        <p:spPr bwMode="auto">
          <a:xfrm>
            <a:off x="815361" y="423272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8" grpId="0"/>
      <p:bldP spid="49" grpId="0"/>
      <p:bldP spid="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06897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03312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97531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97159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77129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8293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495869" y="4244606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7794969" y="424214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95281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5" y="2787514"/>
            <a:ext cx="1302218" cy="122439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85" y="2764613"/>
            <a:ext cx="1302218" cy="122439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5" y="2787514"/>
            <a:ext cx="1302218" cy="122439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05" y="2787514"/>
            <a:ext cx="1302218" cy="1224396"/>
          </a:xfrm>
          <a:prstGeom prst="rect">
            <a:avLst/>
          </a:prstGeom>
        </p:spPr>
      </p:pic>
      <p:sp>
        <p:nvSpPr>
          <p:cNvPr id="41" name="TextBox 15"/>
          <p:cNvSpPr txBox="1">
            <a:spLocks noChangeArrowheads="1"/>
          </p:cNvSpPr>
          <p:nvPr/>
        </p:nvSpPr>
        <p:spPr bwMode="auto">
          <a:xfrm>
            <a:off x="5495881" y="4250835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15"/>
          <p:cNvSpPr txBox="1">
            <a:spLocks noChangeArrowheads="1"/>
          </p:cNvSpPr>
          <p:nvPr/>
        </p:nvSpPr>
        <p:spPr bwMode="auto">
          <a:xfrm>
            <a:off x="4199737" y="4250835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13"/>
          <p:cNvSpPr txBox="1">
            <a:spLocks noChangeArrowheads="1"/>
          </p:cNvSpPr>
          <p:nvPr/>
        </p:nvSpPr>
        <p:spPr bwMode="auto">
          <a:xfrm>
            <a:off x="815361" y="4250835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09" y="2794057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31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19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1" grpId="0"/>
      <p:bldP spid="43" grpId="0"/>
      <p:bldP spid="4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06897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03312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97531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97159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77129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6376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8293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75" y="2769672"/>
            <a:ext cx="1299729" cy="1222056"/>
          </a:xfrm>
          <a:prstGeom prst="rect">
            <a:avLst/>
          </a:prstGeom>
        </p:spPr>
      </p:pic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2481349" y="4244606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15"/>
          <p:cNvSpPr txBox="1">
            <a:spLocks noChangeArrowheads="1"/>
          </p:cNvSpPr>
          <p:nvPr/>
        </p:nvSpPr>
        <p:spPr bwMode="auto">
          <a:xfrm>
            <a:off x="7780449" y="424214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80761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25" y="2787514"/>
            <a:ext cx="1302218" cy="122439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65" y="2764613"/>
            <a:ext cx="1302218" cy="1224396"/>
          </a:xfrm>
          <a:prstGeom prst="rect">
            <a:avLst/>
          </a:prstGeom>
        </p:spPr>
      </p:pic>
      <p:sp>
        <p:nvSpPr>
          <p:cNvPr id="42" name="TextBox 15"/>
          <p:cNvSpPr txBox="1">
            <a:spLocks noChangeArrowheads="1"/>
          </p:cNvSpPr>
          <p:nvPr/>
        </p:nvSpPr>
        <p:spPr bwMode="auto">
          <a:xfrm>
            <a:off x="5913409" y="4250835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15"/>
          <p:cNvSpPr txBox="1">
            <a:spLocks noChangeArrowheads="1"/>
          </p:cNvSpPr>
          <p:nvPr/>
        </p:nvSpPr>
        <p:spPr bwMode="auto">
          <a:xfrm>
            <a:off x="4041201" y="4250835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13"/>
          <p:cNvSpPr txBox="1">
            <a:spLocks noChangeArrowheads="1"/>
          </p:cNvSpPr>
          <p:nvPr/>
        </p:nvSpPr>
        <p:spPr bwMode="auto">
          <a:xfrm>
            <a:off x="587271" y="4250835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2" y="2786681"/>
            <a:ext cx="1299729" cy="122205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77" y="2787254"/>
            <a:ext cx="1302218" cy="122439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42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4" name="内容占位符 2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组织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结构与责任分工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圆角矩形 2"/>
          <p:cNvSpPr>
            <a:spLocks noChangeAspect="1"/>
          </p:cNvSpPr>
          <p:nvPr/>
        </p:nvSpPr>
        <p:spPr>
          <a:xfrm>
            <a:off x="701215" y="1084722"/>
            <a:ext cx="1079500" cy="433388"/>
          </a:xfrm>
          <a:prstGeom prst="roundRect">
            <a:avLst/>
          </a:prstGeom>
          <a:gradFill flip="none" rotWithShape="1">
            <a:gsLst>
              <a:gs pos="10000">
                <a:srgbClr val="00B0F0"/>
              </a:gs>
              <a:gs pos="100000">
                <a:srgbClr val="0070C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 dirty="0">
                <a:latin typeface="华文新魏" panose="02010800040101010101" pitchFamily="2" charset="-122"/>
                <a:ea typeface="华文新魏" panose="02010800040101010101" pitchFamily="2" charset="-122"/>
              </a:rPr>
              <a:t>队  长</a:t>
            </a:r>
            <a:endParaRPr lang="zh-CN" altLang="en-US" sz="19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圆角矩形 3"/>
          <p:cNvSpPr>
            <a:spLocks noChangeAspect="1"/>
          </p:cNvSpPr>
          <p:nvPr/>
        </p:nvSpPr>
        <p:spPr>
          <a:xfrm>
            <a:off x="701215" y="1712644"/>
            <a:ext cx="1079500" cy="433387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FF000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财务官</a:t>
            </a:r>
            <a:endParaRPr lang="zh-CN" altLang="en-US" sz="19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圆角矩形 4"/>
          <p:cNvSpPr>
            <a:spLocks noChangeAspect="1"/>
          </p:cNvSpPr>
          <p:nvPr/>
        </p:nvSpPr>
        <p:spPr>
          <a:xfrm>
            <a:off x="702122" y="2859598"/>
            <a:ext cx="1079500" cy="433387"/>
          </a:xfrm>
          <a:prstGeom prst="roundRect">
            <a:avLst/>
          </a:prstGeom>
          <a:gradFill flip="none" rotWithShape="1">
            <a:gsLst>
              <a:gs pos="4000">
                <a:srgbClr val="00FF00"/>
              </a:gs>
              <a:gs pos="91000">
                <a:srgbClr val="00990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采购员</a:t>
            </a:r>
            <a:endParaRPr lang="zh-CN" altLang="en-US" sz="19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01215" y="990166"/>
            <a:ext cx="80752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831524" y="990166"/>
            <a:ext cx="20156" cy="353814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>
            <a:spLocks noChangeAspect="1"/>
          </p:cNvSpPr>
          <p:nvPr/>
        </p:nvSpPr>
        <p:spPr>
          <a:xfrm>
            <a:off x="702123" y="3440218"/>
            <a:ext cx="1079500" cy="431800"/>
          </a:xfrm>
          <a:prstGeom prst="roundRect">
            <a:avLst/>
          </a:prstGeom>
          <a:gradFill flip="none" rotWithShape="1">
            <a:gsLst>
              <a:gs pos="4000">
                <a:srgbClr val="00FF00"/>
              </a:gs>
              <a:gs pos="91000">
                <a:srgbClr val="00990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 dirty="0">
                <a:latin typeface="华文新魏" panose="02010800040101010101" pitchFamily="2" charset="-122"/>
                <a:ea typeface="华文新魏" panose="02010800040101010101" pitchFamily="2" charset="-122"/>
              </a:rPr>
              <a:t>领驼人</a:t>
            </a:r>
            <a:endParaRPr lang="zh-CN" altLang="en-US" sz="19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701215" y="4009750"/>
            <a:ext cx="1079500" cy="431800"/>
          </a:xfrm>
          <a:prstGeom prst="roundRect">
            <a:avLst/>
          </a:prstGeom>
          <a:gradFill flip="none" rotWithShape="1">
            <a:gsLst>
              <a:gs pos="4000">
                <a:srgbClr val="00FF00"/>
              </a:gs>
              <a:gs pos="91000">
                <a:srgbClr val="00990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 dirty="0">
                <a:latin typeface="华文新魏" panose="02010800040101010101" pitchFamily="2" charset="-122"/>
                <a:ea typeface="华文新魏" panose="02010800040101010101" pitchFamily="2" charset="-122"/>
              </a:rPr>
              <a:t>信息员</a:t>
            </a:r>
            <a:endParaRPr lang="zh-CN" altLang="en-US" sz="19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01215" y="1640677"/>
            <a:ext cx="80752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1215" y="2800120"/>
            <a:ext cx="80752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01215" y="3376184"/>
            <a:ext cx="80752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01215" y="3952248"/>
            <a:ext cx="80752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01215" y="4528312"/>
            <a:ext cx="80752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89182" y="1032725"/>
            <a:ext cx="7056783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0525" indent="-390525" eaLnBrk="0" hangingPunct="0">
              <a:lnSpc>
                <a:spcPct val="150000"/>
              </a:lnSpc>
              <a:spcBef>
                <a:spcPts val="3000"/>
              </a:spcBef>
              <a:defRPr/>
            </a:pPr>
            <a:r>
              <a:rPr lang="zh-CN" altLang="en-US" sz="19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掘金过程的统筹、管理与最后</a:t>
            </a:r>
            <a:r>
              <a:rPr lang="zh-CN" altLang="en-US" sz="1900" dirty="0" smtClean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决策，对团队成员负责</a:t>
            </a:r>
            <a:endParaRPr lang="zh-CN" altLang="en-US" sz="19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89182" y="2814750"/>
            <a:ext cx="7056783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0525" indent="-390525" eaLnBrk="0" hangingPunct="0">
              <a:lnSpc>
                <a:spcPct val="150000"/>
              </a:lnSpc>
              <a:spcBef>
                <a:spcPts val="3000"/>
              </a:spcBef>
              <a:defRPr/>
            </a:pPr>
            <a:r>
              <a:rPr lang="zh-CN" altLang="en-US" sz="19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从交易中心采购</a:t>
            </a:r>
            <a:r>
              <a:rPr lang="en-US" altLang="zh-CN" sz="19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19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交纳所需物质</a:t>
            </a:r>
            <a:endParaRPr lang="zh-CN" altLang="en-US" sz="19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89182" y="1663881"/>
            <a:ext cx="7056784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0525" indent="-390525" eaLnBrk="0" hangingPunct="0">
              <a:lnSpc>
                <a:spcPct val="150000"/>
              </a:lnSpc>
              <a:spcBef>
                <a:spcPts val="3000"/>
              </a:spcBef>
              <a:defRPr/>
            </a:pPr>
            <a:r>
              <a:rPr lang="zh-CN" altLang="en-US" sz="19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掌管全队的财产和物资，计算每天的消耗，填写决策表</a:t>
            </a:r>
            <a:endParaRPr lang="zh-CN" altLang="en-US" sz="19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9182" y="3385900"/>
            <a:ext cx="7068112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0525" indent="-390525" eaLnBrk="0" hangingPunct="0">
              <a:lnSpc>
                <a:spcPct val="150000"/>
              </a:lnSpc>
              <a:spcBef>
                <a:spcPts val="3000"/>
              </a:spcBef>
              <a:defRPr/>
            </a:pPr>
            <a:r>
              <a:rPr lang="zh-CN" altLang="en-US" sz="19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管理本驼队行进路线，监督其他驼队行进路线，领取所挖黄金</a:t>
            </a:r>
            <a:endParaRPr lang="zh-CN" altLang="en-US" sz="19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89182" y="3990082"/>
            <a:ext cx="7056783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0525" indent="-390525" eaLnBrk="0" hangingPunct="0">
              <a:lnSpc>
                <a:spcPct val="150000"/>
              </a:lnSpc>
              <a:spcBef>
                <a:spcPts val="3000"/>
              </a:spcBef>
              <a:defRPr/>
            </a:pPr>
            <a:r>
              <a:rPr lang="zh-CN" altLang="en-US" sz="190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收集有利于本驼队目标实现的各种情报</a:t>
            </a:r>
            <a:endParaRPr lang="zh-CN" altLang="en-US" sz="19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15845" y="2224056"/>
            <a:ext cx="80752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>
            <a:spLocks noChangeAspect="1"/>
          </p:cNvSpPr>
          <p:nvPr/>
        </p:nvSpPr>
        <p:spPr>
          <a:xfrm>
            <a:off x="701215" y="2282535"/>
            <a:ext cx="1079500" cy="43338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观察员</a:t>
            </a:r>
            <a:endParaRPr lang="zh-CN" altLang="en-US" sz="19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1885759" y="2233772"/>
            <a:ext cx="7056784" cy="52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0525" indent="-390525" eaLnBrk="0" hangingPunct="0">
              <a:lnSpc>
                <a:spcPct val="150000"/>
              </a:lnSpc>
              <a:spcBef>
                <a:spcPts val="3000"/>
              </a:spcBef>
              <a:defRPr/>
            </a:pPr>
            <a:r>
              <a:rPr lang="zh-CN" altLang="en-US" sz="1900" dirty="0" smtClean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不参与掘金过程决策，观察每位队员的过程表现，并给予反馈</a:t>
            </a:r>
            <a:endParaRPr lang="zh-CN" altLang="en-US" sz="1900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7744" y="1815458"/>
            <a:ext cx="4608512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4800" b="1" spc="43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第三节   休整</a:t>
            </a:r>
            <a:endParaRPr lang="zh-CN" altLang="en-US" sz="4800" b="1" spc="43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473116" y="2974735"/>
            <a:ext cx="21820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时长：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谁将是最后的掘金之王？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627877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624292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18511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18139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598109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08474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08474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08474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084749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03913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549771" y="4211640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7830765" y="4209174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49183" y="3874987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47" y="2685593"/>
            <a:ext cx="1302218" cy="122439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39" y="2679786"/>
            <a:ext cx="1302218" cy="1224396"/>
          </a:xfrm>
          <a:prstGeom prst="rect">
            <a:avLst/>
          </a:prstGeom>
        </p:spPr>
      </p:pic>
      <p:sp>
        <p:nvSpPr>
          <p:cNvPr id="40" name="TextBox 15"/>
          <p:cNvSpPr txBox="1">
            <a:spLocks noChangeArrowheads="1"/>
          </p:cNvSpPr>
          <p:nvPr/>
        </p:nvSpPr>
        <p:spPr bwMode="auto">
          <a:xfrm>
            <a:off x="5477359" y="4217869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15"/>
          <p:cNvSpPr txBox="1">
            <a:spLocks noChangeArrowheads="1"/>
          </p:cNvSpPr>
          <p:nvPr/>
        </p:nvSpPr>
        <p:spPr bwMode="auto">
          <a:xfrm>
            <a:off x="4248086" y="421786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13"/>
          <p:cNvSpPr txBox="1">
            <a:spLocks noChangeArrowheads="1"/>
          </p:cNvSpPr>
          <p:nvPr/>
        </p:nvSpPr>
        <p:spPr bwMode="auto">
          <a:xfrm>
            <a:off x="534427" y="4020399"/>
            <a:ext cx="10972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en-US" altLang="zh-CN" sz="24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hangingPunct="1"/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hangingPunct="1"/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31488" y="2757601"/>
            <a:ext cx="1332200" cy="1254309"/>
            <a:chOff x="6300192" y="1771402"/>
            <a:chExt cx="1760532" cy="1657598"/>
          </a:xfrm>
        </p:grpSpPr>
        <p:pic>
          <p:nvPicPr>
            <p:cNvPr id="45" name="Picture 3" descr="F:\磐石方圆\研产销\培训研发\产品研发记录\沙漠掘金\沙漠掘金_项目教具_素材\天气\晴天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771402"/>
              <a:ext cx="1400492" cy="1657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844824"/>
              <a:ext cx="1540669" cy="1448597"/>
            </a:xfrm>
            <a:prstGeom prst="rect">
              <a:avLst/>
            </a:prstGeom>
          </p:spPr>
        </p:pic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42" y="2684321"/>
            <a:ext cx="1302218" cy="1224396"/>
          </a:xfrm>
          <a:prstGeom prst="rect">
            <a:avLst/>
          </a:prstGeom>
        </p:spPr>
      </p:pic>
      <p:pic>
        <p:nvPicPr>
          <p:cNvPr id="52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58" y="2691124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31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0" grpId="0"/>
      <p:bldP spid="41" grpId="0"/>
      <p:bldP spid="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15950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12365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06584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06212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86182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9198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2508092" y="4235553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7807192" y="4233087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7504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68" y="2787514"/>
            <a:ext cx="1302218" cy="12243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08" y="2764613"/>
            <a:ext cx="1302218" cy="122439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8" y="2787514"/>
            <a:ext cx="1302218" cy="122439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787514"/>
            <a:ext cx="1302218" cy="122439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46" y="2787514"/>
            <a:ext cx="1302218" cy="1224396"/>
          </a:xfrm>
          <a:prstGeom prst="rect">
            <a:avLst/>
          </a:prstGeom>
        </p:spPr>
      </p:pic>
      <p:sp>
        <p:nvSpPr>
          <p:cNvPr id="46" name="TextBox 15"/>
          <p:cNvSpPr txBox="1">
            <a:spLocks noChangeArrowheads="1"/>
          </p:cNvSpPr>
          <p:nvPr/>
        </p:nvSpPr>
        <p:spPr bwMode="auto">
          <a:xfrm>
            <a:off x="5940152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15"/>
          <p:cNvSpPr txBox="1">
            <a:spLocks noChangeArrowheads="1"/>
          </p:cNvSpPr>
          <p:nvPr/>
        </p:nvSpPr>
        <p:spPr bwMode="auto">
          <a:xfrm>
            <a:off x="4211960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13"/>
          <p:cNvSpPr txBox="1">
            <a:spLocks noChangeArrowheads="1"/>
          </p:cNvSpPr>
          <p:nvPr/>
        </p:nvSpPr>
        <p:spPr bwMode="auto">
          <a:xfrm>
            <a:off x="827584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22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6" grpId="0"/>
      <p:bldP spid="47" grpId="0"/>
      <p:bldP spid="4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699098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695513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689732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689360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69330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5597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5597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5597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55970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75134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28" y="2769672"/>
            <a:ext cx="1299729" cy="1222056"/>
          </a:xfrm>
          <a:prstGeom prst="rect">
            <a:avLst/>
          </a:prstGeom>
        </p:spPr>
      </p:pic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2490402" y="4252405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15"/>
          <p:cNvSpPr txBox="1">
            <a:spLocks noChangeArrowheads="1"/>
          </p:cNvSpPr>
          <p:nvPr/>
        </p:nvSpPr>
        <p:spPr bwMode="auto">
          <a:xfrm>
            <a:off x="7789502" y="4249939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9814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78" y="2787514"/>
            <a:ext cx="1302218" cy="122439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518" y="2764613"/>
            <a:ext cx="1302218" cy="1224396"/>
          </a:xfrm>
          <a:prstGeom prst="rect">
            <a:avLst/>
          </a:prstGeom>
        </p:spPr>
      </p:pic>
      <p:sp>
        <p:nvSpPr>
          <p:cNvPr id="41" name="TextBox 15"/>
          <p:cNvSpPr txBox="1">
            <a:spLocks noChangeArrowheads="1"/>
          </p:cNvSpPr>
          <p:nvPr/>
        </p:nvSpPr>
        <p:spPr bwMode="auto">
          <a:xfrm>
            <a:off x="5780900" y="4258634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15"/>
          <p:cNvSpPr txBox="1">
            <a:spLocks noChangeArrowheads="1"/>
          </p:cNvSpPr>
          <p:nvPr/>
        </p:nvSpPr>
        <p:spPr bwMode="auto">
          <a:xfrm>
            <a:off x="3995936" y="4258634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13"/>
          <p:cNvSpPr txBox="1">
            <a:spLocks noChangeArrowheads="1"/>
          </p:cNvSpPr>
          <p:nvPr/>
        </p:nvSpPr>
        <p:spPr bwMode="auto">
          <a:xfrm>
            <a:off x="596324" y="4258634"/>
            <a:ext cx="1097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高温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5" y="2786681"/>
            <a:ext cx="1299729" cy="122205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30" y="2789594"/>
            <a:ext cx="1299729" cy="12220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31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23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1" grpId="0"/>
      <p:bldP spid="43" grpId="0"/>
      <p:bldP spid="4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15950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12365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06584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06212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86182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9198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2509414" y="4235553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7808514" y="4233087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5281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5" y="2787514"/>
            <a:ext cx="1302218" cy="12243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49" y="2764613"/>
            <a:ext cx="1302218" cy="122439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5" y="2787514"/>
            <a:ext cx="1302218" cy="122439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05" y="2787514"/>
            <a:ext cx="1302218" cy="122439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23" y="2787514"/>
            <a:ext cx="1302218" cy="1224396"/>
          </a:xfrm>
          <a:prstGeom prst="rect">
            <a:avLst/>
          </a:prstGeom>
        </p:spPr>
      </p:pic>
      <p:sp>
        <p:nvSpPr>
          <p:cNvPr id="46" name="TextBox 15"/>
          <p:cNvSpPr txBox="1">
            <a:spLocks noChangeArrowheads="1"/>
          </p:cNvSpPr>
          <p:nvPr/>
        </p:nvSpPr>
        <p:spPr bwMode="auto">
          <a:xfrm>
            <a:off x="5941474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15"/>
          <p:cNvSpPr txBox="1">
            <a:spLocks noChangeArrowheads="1"/>
          </p:cNvSpPr>
          <p:nvPr/>
        </p:nvSpPr>
        <p:spPr bwMode="auto">
          <a:xfrm>
            <a:off x="4249494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13"/>
          <p:cNvSpPr txBox="1">
            <a:spLocks noChangeArrowheads="1"/>
          </p:cNvSpPr>
          <p:nvPr/>
        </p:nvSpPr>
        <p:spPr bwMode="auto">
          <a:xfrm>
            <a:off x="828906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29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6" grpId="0"/>
      <p:bldP spid="47" grpId="0"/>
      <p:bldP spid="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" y="1715950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41" y="1712365"/>
            <a:ext cx="1327578" cy="9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00" y="1706584"/>
            <a:ext cx="1363115" cy="99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71" y="1706212"/>
            <a:ext cx="1319398" cy="96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6334" r="50388" b="3954"/>
          <a:stretch>
            <a:fillRect/>
          </a:stretch>
        </p:blipFill>
        <p:spPr>
          <a:xfrm>
            <a:off x="7337978" y="1686182"/>
            <a:ext cx="1374274" cy="100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直接连接符 7"/>
          <p:cNvCxnSpPr/>
          <p:nvPr/>
        </p:nvCxnSpPr>
        <p:spPr>
          <a:xfrm rot="5400000">
            <a:off x="151210" y="3210759"/>
            <a:ext cx="3727646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1862994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3573422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283849" y="3210759"/>
            <a:ext cx="3727646" cy="1358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/>
          <p:cNvSpPr txBox="1"/>
          <p:nvPr/>
        </p:nvSpPr>
        <p:spPr>
          <a:xfrm>
            <a:off x="681858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沙漠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2410050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村庄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32"/>
          <p:cNvSpPr txBox="1"/>
          <p:nvPr/>
        </p:nvSpPr>
        <p:spPr>
          <a:xfrm>
            <a:off x="4086349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绿洲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5814541" y="1172822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王陵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4"/>
          <p:cNvSpPr txBox="1"/>
          <p:nvPr/>
        </p:nvSpPr>
        <p:spPr>
          <a:xfrm>
            <a:off x="7671802" y="1191986"/>
            <a:ext cx="956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大山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529958" y="4235553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7829058" y="4233087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5496" y="3986973"/>
            <a:ext cx="9031329" cy="1357"/>
          </a:xfrm>
          <a:prstGeom prst="line">
            <a:avLst/>
          </a:prstGeom>
          <a:ln w="127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90" y="2787514"/>
            <a:ext cx="1302218" cy="122439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882" y="2764613"/>
            <a:ext cx="1302218" cy="122439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3" y="2787514"/>
            <a:ext cx="1302218" cy="122439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38" y="2787514"/>
            <a:ext cx="1302218" cy="1224396"/>
          </a:xfrm>
          <a:prstGeom prst="rect">
            <a:avLst/>
          </a:prstGeom>
        </p:spPr>
      </p:pic>
      <p:sp>
        <p:nvSpPr>
          <p:cNvPr id="44" name="TextBox 15"/>
          <p:cNvSpPr txBox="1">
            <a:spLocks noChangeArrowheads="1"/>
          </p:cNvSpPr>
          <p:nvPr/>
        </p:nvSpPr>
        <p:spPr bwMode="auto">
          <a:xfrm>
            <a:off x="5529970" y="4241782"/>
            <a:ext cx="1554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沙风暴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15"/>
          <p:cNvSpPr txBox="1">
            <a:spLocks noChangeArrowheads="1"/>
          </p:cNvSpPr>
          <p:nvPr/>
        </p:nvSpPr>
        <p:spPr bwMode="auto">
          <a:xfrm>
            <a:off x="4233826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TextBox 13"/>
          <p:cNvSpPr txBox="1">
            <a:spLocks noChangeArrowheads="1"/>
          </p:cNvSpPr>
          <p:nvPr/>
        </p:nvSpPr>
        <p:spPr bwMode="auto">
          <a:xfrm>
            <a:off x="813238" y="4241782"/>
            <a:ext cx="640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晴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0" name="Picture 3" descr="F:\磐石方圆\研产销\培训研发\产品研发记录\沙漠掘金\沙漠掘金_项目教具_素材\天气\晴天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607" y="2857428"/>
            <a:ext cx="973155" cy="11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99" r="98668">
                        <a14:foregroundMark x1="29161" y1="16315" x2="29161" y2="16315"/>
                        <a14:foregroundMark x1="32623" y1="7314" x2="32623" y2="7314"/>
                        <a14:foregroundMark x1="29960" y1="2813" x2="29960" y2="2813"/>
                        <a14:foregroundMark x1="29960" y1="3657" x2="29960" y2="3657"/>
                        <a14:foregroundMark x1="30892" y1="12518" x2="30892" y2="12518"/>
                        <a14:foregroundMark x1="72969" y1="16315" x2="72969" y2="16315"/>
                        <a14:foregroundMark x1="72969" y1="16315" x2="72969" y2="16315"/>
                        <a14:foregroundMark x1="73502" y1="13221" x2="73502" y2="13221"/>
                        <a14:foregroundMark x1="72570" y1="7736" x2="72570" y2="7736"/>
                        <a14:foregroundMark x1="72570" y1="3657" x2="72570" y2="3657"/>
                        <a14:foregroundMark x1="72304" y1="3094" x2="72570" y2="4641"/>
                        <a14:foregroundMark x1="71505" y1="5485" x2="71505" y2="5485"/>
                        <a14:foregroundMark x1="70573" y1="3376" x2="70573" y2="3376"/>
                        <a14:foregroundMark x1="70306" y1="1828" x2="70306" y2="1828"/>
                        <a14:foregroundMark x1="31158" y1="4923" x2="31158" y2="4923"/>
                        <a14:foregroundMark x1="30626" y1="3094" x2="30626" y2="3094"/>
                        <a14:foregroundMark x1="28762" y1="2813" x2="28762" y2="2813"/>
                        <a14:foregroundMark x1="32889" y1="3094" x2="32889" y2="3094"/>
                        <a14:foregroundMark x1="27963" y1="1266" x2="27963" y2="1266"/>
                        <a14:foregroundMark x1="30892" y1="1547" x2="30892" y2="1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0" y="33364"/>
            <a:ext cx="1630130" cy="1030487"/>
          </a:xfrm>
          <a:prstGeom prst="rect">
            <a:avLst/>
          </a:prstGeom>
        </p:spPr>
      </p:pic>
      <p:sp>
        <p:nvSpPr>
          <p:cNvPr id="31" name="标题 1"/>
          <p:cNvSpPr txBox="1"/>
          <p:nvPr/>
        </p:nvSpPr>
        <p:spPr>
          <a:xfrm>
            <a:off x="537041" y="330412"/>
            <a:ext cx="1235700" cy="5620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4" grpId="0"/>
      <p:bldP spid="45" grpId="0"/>
      <p:bldP spid="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谁将是最后的掘金之王？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560388" y="1758216"/>
            <a:ext cx="37388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800" dirty="0" smtClean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沙漠掘金</a:t>
            </a:r>
            <a:r>
              <a:rPr lang="en-US" altLang="zh-CN" sz="2800" dirty="0" smtClean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现在开始</a:t>
            </a:r>
            <a:endParaRPr lang="zh-CN" altLang="en-US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774668" y="2401942"/>
            <a:ext cx="3500462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dist">
              <a:defRPr/>
            </a:pPr>
            <a:r>
              <a:rPr lang="zh-CN" alt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黄金兑换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Picture 2" descr="F:\磐石方圆\研产销\培训研发\产品研发记录\沙漠掘金\沙漠掘金_项目教具_素材\金子\金条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00" y="928695"/>
            <a:ext cx="2883292" cy="216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梯形 16"/>
          <p:cNvSpPr/>
          <p:nvPr/>
        </p:nvSpPr>
        <p:spPr>
          <a:xfrm>
            <a:off x="5558750" y="2558321"/>
            <a:ext cx="2199137" cy="794133"/>
          </a:xfrm>
          <a:prstGeom prst="trapezoid">
            <a:avLst>
              <a:gd name="adj" fmla="val 133306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"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rgbClr val="FF9933"/>
                </a:gs>
                <a:gs pos="100000">
                  <a:schemeClr val="bg1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25" dirty="0">
              <a:latin typeface="Hiragino Sans GB W3" pitchFamily="34" charset="-122"/>
              <a:ea typeface="Hiragino Sans GB W3" pitchFamily="34" charset="-122"/>
            </a:endParaRPr>
          </a:p>
        </p:txBody>
      </p:sp>
      <p:pic>
        <p:nvPicPr>
          <p:cNvPr id="18" name="图片 17" descr="p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87" y="3312764"/>
            <a:ext cx="2160240" cy="139123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最终成绩公布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3" name="Group 67"/>
          <p:cNvGraphicFramePr/>
          <p:nvPr/>
        </p:nvGraphicFramePr>
        <p:xfrm>
          <a:off x="638719" y="1122121"/>
          <a:ext cx="7858180" cy="3418512"/>
        </p:xfrm>
        <a:graphic>
          <a:graphicData uri="http://schemas.openxmlformats.org/drawingml/2006/table">
            <a:tbl>
              <a:tblPr/>
              <a:tblGrid>
                <a:gridCol w="1214446"/>
                <a:gridCol w="714380"/>
                <a:gridCol w="1000132"/>
                <a:gridCol w="1071570"/>
                <a:gridCol w="1071570"/>
                <a:gridCol w="1143008"/>
                <a:gridCol w="1000132"/>
                <a:gridCol w="642942"/>
              </a:tblGrid>
              <a:tr h="4075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队名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顺序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黄金数量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金子单价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售价合计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剩余现金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合计金额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名次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5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9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34" y="1559395"/>
            <a:ext cx="432049" cy="4320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527" y="2114657"/>
            <a:ext cx="504056" cy="5040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69" y="2639516"/>
            <a:ext cx="488814" cy="488814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60837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沙漠掘金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正在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继续</a:t>
            </a:r>
            <a:r>
              <a:rPr lang="en-US" altLang="zh-CN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738456" y="2429101"/>
            <a:ext cx="3500462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dist">
              <a:defRPr/>
            </a:pPr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掘</a:t>
            </a:r>
            <a:r>
              <a:rPr lang="zh-CN" alt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金感言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4668" y="2371123"/>
            <a:ext cx="3500462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dist">
              <a:defRPr/>
            </a:pPr>
            <a:r>
              <a:rPr lang="zh-CN" alt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小组讨论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72" y="1275606"/>
            <a:ext cx="3364860" cy="2880320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87951" y="60837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沙漠掘金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正在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继续</a:t>
            </a:r>
            <a:r>
              <a:rPr lang="en-US" altLang="zh-CN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苏新诗柳楷简" pitchFamily="2" charset="-122"/>
                <a:ea typeface="苏新诗柳楷简" pitchFamily="2" charset="-122"/>
              </a:rPr>
              <a:t>谁将是最后的掘金之王？</a:t>
            </a:r>
            <a:endParaRPr lang="en-US" altLang="zh-CN" sz="2800" b="1" dirty="0">
              <a:solidFill>
                <a:srgbClr val="C00000"/>
              </a:solidFill>
              <a:latin typeface="苏新诗柳楷简" pitchFamily="2" charset="-122"/>
              <a:ea typeface="金梅毛筆張楷書" pitchFamily="49" charset="-12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60388" y="1779662"/>
            <a:ext cx="37388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defTabSz="104330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800" dirty="0" smtClean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沙漠掘金</a:t>
            </a:r>
            <a:r>
              <a:rPr lang="en-US" altLang="zh-CN" sz="2800" dirty="0" smtClean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现在开始</a:t>
            </a:r>
            <a:endParaRPr lang="zh-CN" altLang="en-US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668" y="2423388"/>
            <a:ext cx="3500462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dist">
              <a:defRPr/>
            </a:pPr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组建驼队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76056" y="1923678"/>
            <a:ext cx="3528392" cy="2304256"/>
            <a:chOff x="1536214" y="1628800"/>
            <a:chExt cx="5988114" cy="3519612"/>
          </a:xfrm>
        </p:grpSpPr>
        <p:grpSp>
          <p:nvGrpSpPr>
            <p:cNvPr id="6" name="组合 15"/>
            <p:cNvGrpSpPr/>
            <p:nvPr/>
          </p:nvGrpSpPr>
          <p:grpSpPr bwMode="auto">
            <a:xfrm>
              <a:off x="1536214" y="1628800"/>
              <a:ext cx="5988114" cy="3519612"/>
              <a:chOff x="378148" y="1448911"/>
              <a:chExt cx="9692009" cy="5696827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4084077" y="1448911"/>
                <a:ext cx="2119871" cy="1130280"/>
              </a:xfrm>
              <a:prstGeom prst="round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100000">
                    <a:srgbClr val="0070C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</a:rPr>
                  <a:t>队长</a:t>
                </a:r>
                <a:endParaRPr lang="zh-CN" altLang="en-US" sz="1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1586617" y="3361512"/>
                <a:ext cx="2119872" cy="1132059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C000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b="1" dirty="0" smtClean="0">
                    <a:latin typeface="微软雅黑" panose="020B0503020204020204" charset="-122"/>
                    <a:ea typeface="微软雅黑" panose="020B0503020204020204" charset="-122"/>
                  </a:rPr>
                  <a:t>财务官</a:t>
                </a:r>
                <a:endParaRPr lang="zh-CN" altLang="en-US" sz="1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4071461" y="5995878"/>
                <a:ext cx="2119872" cy="1130280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FF00"/>
                  </a:gs>
                  <a:gs pos="91000">
                    <a:srgbClr val="0099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</a:rPr>
                  <a:t>领驼人</a:t>
                </a:r>
                <a:endParaRPr lang="zh-CN" altLang="en-US" sz="1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378148" y="6015457"/>
                <a:ext cx="2119873" cy="1130281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FF00"/>
                  </a:gs>
                  <a:gs pos="91000">
                    <a:srgbClr val="0099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</a:rPr>
                  <a:t>采购员</a:t>
                </a:r>
                <a:endParaRPr lang="zh-CN" altLang="en-US" sz="1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7950286" y="5995878"/>
                <a:ext cx="2119871" cy="1130280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FF00"/>
                  </a:gs>
                  <a:gs pos="91000">
                    <a:srgbClr val="0099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</a:rPr>
                  <a:t>信息员</a:t>
                </a:r>
                <a:endParaRPr lang="zh-CN" altLang="en-US" sz="1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6599625" y="3375073"/>
                <a:ext cx="2119872" cy="1132059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C000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b="1" dirty="0" smtClean="0">
                    <a:latin typeface="微软雅黑" panose="020B0503020204020204" charset="-122"/>
                    <a:ea typeface="微软雅黑" panose="020B0503020204020204" charset="-122"/>
                  </a:rPr>
                  <a:t>观察员</a:t>
                </a:r>
                <a:endParaRPr lang="zh-CN" altLang="en-US" sz="1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7" name="直接连接符 6"/>
            <p:cNvCxnSpPr>
              <a:stCxn id="11" idx="2"/>
              <a:endCxn id="13" idx="0"/>
            </p:cNvCxnSpPr>
            <p:nvPr/>
          </p:nvCxnSpPr>
          <p:spPr>
            <a:xfrm flipH="1">
              <a:off x="4472963" y="2327109"/>
              <a:ext cx="7794" cy="21108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stCxn id="14" idx="0"/>
            </p:cNvCxnSpPr>
            <p:nvPr/>
          </p:nvCxnSpPr>
          <p:spPr>
            <a:xfrm rot="5400000" flipH="1" flipV="1">
              <a:off x="4305511" y="1881963"/>
              <a:ext cx="453714" cy="4682565"/>
            </a:xfrm>
            <a:prstGeom prst="bentConnector2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6865855" y="3987112"/>
              <a:ext cx="7794" cy="450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3605012" y="3160147"/>
              <a:ext cx="842711" cy="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4493997" y="3156226"/>
              <a:ext cx="842711" cy="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8605" y="985827"/>
            <a:ext cx="8313894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本次项目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成功和失败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关键是什么？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设定的目标是否适当？不适当的原因？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在执行过程中是否有进行调整？为什么？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在讨论过程中是否有观点冲突？如果有，是如何达成一致的？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面对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结果，有哪些启发和感想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？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97005" y="411510"/>
            <a:ext cx="1914756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团队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研讨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64354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任务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反思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57658" y="1032423"/>
            <a:ext cx="835292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80604020202020204" pitchFamily="34" charset="0"/>
              <a:buNone/>
            </a:pP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如  果：</a:t>
            </a:r>
            <a:endParaRPr lang="en-US" altLang="zh-CN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探险队＝经营中的组织；</a:t>
            </a:r>
            <a:endParaRPr lang="zh-CN" altLang="en-US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黄   金＝企业利润（部门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绩效</a:t>
            </a:r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）；</a:t>
            </a:r>
            <a:endParaRPr lang="zh-CN" altLang="en-US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水</a:t>
            </a:r>
            <a:r>
              <a:rPr lang="en-US" altLang="zh-CN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食物＝生产成本；</a:t>
            </a:r>
            <a:endParaRPr lang="zh-CN" altLang="en-US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   气＝外部市场；</a:t>
            </a:r>
            <a:endParaRPr lang="zh-CN" altLang="en-US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老   人＝外部的咨询机构</a:t>
            </a:r>
            <a:endParaRPr lang="en-US" altLang="zh-CN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2876">
            <a:off x="5219918" y="1588905"/>
            <a:ext cx="2423159" cy="2423159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92368" y="4120546"/>
            <a:ext cx="8228103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那么：经过这场“沙漠掘金”，发现我们自己在工作中哪些不足？</a:t>
            </a:r>
            <a:endParaRPr lang="zh-CN" altLang="en-US" sz="2000" b="1" dirty="0" smtClean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668" y="2371123"/>
            <a:ext cx="3500462" cy="9220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dist">
              <a:defRPr/>
            </a:pPr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复</a:t>
            </a:r>
            <a:r>
              <a:rPr lang="zh-CN" alt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盘行动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87951" y="60837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沙漠掘金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正在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继续</a:t>
            </a:r>
            <a:r>
              <a:rPr lang="en-US" altLang="zh-CN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972" b="94587" l="115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27" y="962173"/>
            <a:ext cx="5751271" cy="4037392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932040" y="1328450"/>
            <a:ext cx="3384376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什么是复盘？</a:t>
            </a:r>
            <a:endParaRPr lang="en-US" altLang="zh-CN" sz="2800" b="1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904" b="89926" l="1719" r="965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5" y="734920"/>
            <a:ext cx="4301871" cy="3959066"/>
          </a:xfrm>
          <a:prstGeom prst="rect">
            <a:avLst/>
          </a:prstGeom>
        </p:spPr>
      </p:pic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4932040" y="2048530"/>
            <a:ext cx="3384376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为什么复盘？</a:t>
            </a:r>
            <a:endParaRPr lang="en-US" altLang="zh-CN" sz="2800" b="1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932040" y="2768610"/>
            <a:ext cx="3384376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怎样做复盘？</a:t>
            </a:r>
            <a:endParaRPr lang="en-US" altLang="zh-CN" sz="2800" b="1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87951" y="60837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什么是复盘？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552" y="1203598"/>
            <a:ext cx="8064896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李旭科毛笔行书" panose="02010600030101010101" pitchFamily="2" charset="-122"/>
                <a:ea typeface="李旭科毛笔行书" panose="02010600030101010101" pitchFamily="2" charset="-122"/>
              </a:rPr>
              <a:t>所谓复盘，就是一件事情做完了以后，做成功了，或者没有成功，尤其是没做成功的，坐下来把当时的这个事情，我们预先怎么定的、中间出了什么问题、为什么做不到，把这个过程要理一遍，理一遍之后，下次再做的时候，自然这次的经验教训就吸收啦了。</a:t>
            </a:r>
            <a:endParaRPr lang="en-US" altLang="zh-CN" dirty="0" smtClean="0">
              <a:latin typeface="李旭科毛笔行书" panose="02010600030101010101" pitchFamily="2" charset="-122"/>
              <a:ea typeface="李旭科毛笔行书" panose="0201060003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 smtClean="0">
                <a:latin typeface="李旭科毛笔行书" panose="02010600030101010101" pitchFamily="2" charset="-122"/>
                <a:ea typeface="李旭科毛笔行书" panose="02010600030101010101" pitchFamily="2" charset="-122"/>
              </a:rPr>
              <a:t>——</a:t>
            </a:r>
            <a:r>
              <a:rPr lang="zh-CN" altLang="en-US" dirty="0" smtClean="0">
                <a:latin typeface="李旭科毛笔行书" panose="02010600030101010101" pitchFamily="2" charset="-122"/>
                <a:ea typeface="李旭科毛笔行书" panose="02010600030101010101" pitchFamily="2" charset="-122"/>
              </a:rPr>
              <a:t>柳传志</a:t>
            </a:r>
            <a:endParaRPr lang="zh-CN" altLang="en-US" dirty="0">
              <a:latin typeface="李旭科毛笔行书" panose="02010600030101010101" pitchFamily="2" charset="-122"/>
              <a:ea typeface="李旭科毛笔行书" panose="02010600030101010101" pitchFamily="2" charset="-122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901032" y="3625545"/>
            <a:ext cx="7415384" cy="89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复</a:t>
            </a:r>
            <a:r>
              <a:rPr lang="zh-CN" altLang="en-US" sz="24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盘是不断地的通过行动后的深刻反思和经验总结来</a:t>
            </a:r>
            <a:r>
              <a:rPr lang="zh-CN" altLang="en-US" sz="2800" b="1" u="sng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持续改善绩效的过程</a:t>
            </a:r>
            <a:r>
              <a:rPr lang="zh-CN" altLang="en-US" sz="24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4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87951" y="60837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为什么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复盘？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15816" y="1141401"/>
            <a:ext cx="3312368" cy="5530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为了知其然与知其所以然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611560" y="3579862"/>
            <a:ext cx="8260513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None/>
            </a:pPr>
            <a:r>
              <a:rPr lang="zh-CN" altLang="en-US" sz="28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复盘是为了把失败转化为财富，把成功转化为能力。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13515" y="1687421"/>
            <a:ext cx="3312368" cy="5530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为了同样的错误不要在犯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3515" y="2220430"/>
            <a:ext cx="3312368" cy="5530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为了传承经验和提升能力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13515" y="2760282"/>
            <a:ext cx="3312368" cy="5530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为了总结规律和固化流程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5" grpId="0"/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55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37" y="1158084"/>
            <a:ext cx="2916298" cy="3141021"/>
          </a:xfrm>
          <a:prstGeom prst="rect">
            <a:avLst/>
          </a:prstGeom>
        </p:spPr>
      </p:pic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60837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复</a:t>
            </a: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盘步骤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62472" y="2040951"/>
            <a:ext cx="1574873" cy="1574873"/>
            <a:chOff x="3717207" y="1995686"/>
            <a:chExt cx="1574873" cy="1574873"/>
          </a:xfrm>
        </p:grpSpPr>
        <p:sp>
          <p:nvSpPr>
            <p:cNvPr id="3" name="椭圆 2"/>
            <p:cNvSpPr/>
            <p:nvPr/>
          </p:nvSpPr>
          <p:spPr>
            <a:xfrm>
              <a:off x="3717207" y="1995686"/>
              <a:ext cx="1574873" cy="157487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26260" y="2580559"/>
              <a:ext cx="1538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复盘四步法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 rot="19247741">
            <a:off x="3115025" y="1806003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回顾目标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2828396">
            <a:off x="4627698" y="1949350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评估结果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rot="18911647">
            <a:off x="4517492" y="3451438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分析原因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589279">
            <a:off x="3026474" y="3355201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总结规律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527850" y="1419622"/>
            <a:ext cx="2531982" cy="918170"/>
          </a:xfrm>
          <a:prstGeom prst="wedgeRoundRectCallout">
            <a:avLst>
              <a:gd name="adj1" fmla="val 62605"/>
              <a:gd name="adj2" fmla="val 1517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74513" y="1446781"/>
            <a:ext cx="22322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当初的目的是什么？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（期望的结果）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1114" y="1977922"/>
            <a:ext cx="223224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要达成的目标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里程碑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6228184" y="1419622"/>
            <a:ext cx="2376264" cy="918170"/>
          </a:xfrm>
          <a:prstGeom prst="wedgeRoundRectCallout">
            <a:avLst>
              <a:gd name="adj1" fmla="val -65410"/>
              <a:gd name="adj2" fmla="val 36863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228184" y="1540691"/>
            <a:ext cx="28083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Highlights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（与原来目标比）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36821" y="1912986"/>
            <a:ext cx="28083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Lowlights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（与原来目标比）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6219547" y="3525788"/>
            <a:ext cx="2376264" cy="918170"/>
          </a:xfrm>
          <a:prstGeom prst="wedgeRoundRectCallout">
            <a:avLst>
              <a:gd name="adj1" fmla="val -69220"/>
              <a:gd name="adj2" fmla="val -3215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219547" y="3646857"/>
            <a:ext cx="28083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成功关键因素（主观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客观）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28184" y="4019152"/>
            <a:ext cx="280831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失败根本原因（主观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客观）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527850" y="3579862"/>
            <a:ext cx="2531982" cy="918170"/>
          </a:xfrm>
          <a:prstGeom prst="wedgeRoundRectCallout">
            <a:avLst>
              <a:gd name="adj1" fmla="val 66034"/>
              <a:gd name="adj2" fmla="val -38076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11142" y="3640762"/>
            <a:ext cx="25279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经验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规律（不要轻易下结论）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8685" y="3983693"/>
            <a:ext cx="25859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行动计划：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Start/Stop/Continue Doing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目标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设定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599684" y="1115631"/>
            <a:ext cx="5112568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indent="-514350" eaLnBrk="0" hangingPunct="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你们的目标是团队所有成员认同的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吗？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04092" y="3234740"/>
            <a:ext cx="5112568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indent="-514350" eaLnBrk="0" hangingPunct="0">
              <a:lnSpc>
                <a:spcPct val="20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回到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工作</a:t>
            </a:r>
            <a:r>
              <a:rPr lang="zh-CN" altLang="en-US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中思考：你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的岗位目标是</a:t>
            </a:r>
            <a:r>
              <a:rPr lang="zh-CN" altLang="en-US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什么？</a:t>
            </a:r>
            <a:endParaRPr lang="zh-CN" altLang="en-US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95692" y="2026505"/>
            <a:ext cx="5112568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indent="-514350" eaLnBrk="0" hangingPunct="0">
              <a:lnSpc>
                <a:spcPct val="20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过程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中有没有调整目标？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依据是什么？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596140" y="1522450"/>
            <a:ext cx="544035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indent="-514350" eaLnBrk="0" hangingPunct="0">
              <a:lnSpc>
                <a:spcPct val="20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否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始终关注目标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？是否分解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为几个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阶段？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596140" y="2550224"/>
            <a:ext cx="544035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indent="-514350" eaLnBrk="0" hangingPunct="0">
              <a:lnSpc>
                <a:spcPct val="20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是否具体、可行、可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量化？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计划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制定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60342" y="1053362"/>
            <a:ext cx="5072098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制定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计划的依据是什么</a:t>
            </a: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？</a:t>
            </a:r>
            <a:endParaRPr lang="en-US" altLang="zh-CN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0" y="1133162"/>
            <a:ext cx="2856490" cy="2878748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428100" y="1540306"/>
            <a:ext cx="5072098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288290" lvl="1" eaLnBrk="0" hangingPunct="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计划制定时要分析包括</a:t>
            </a:r>
            <a:r>
              <a:rPr lang="zh-CN" altLang="en-US" sz="16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物资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、</a:t>
            </a:r>
            <a:r>
              <a:rPr lang="zh-CN" altLang="en-US" sz="16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人力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、</a:t>
            </a:r>
            <a:r>
              <a:rPr lang="zh-CN" altLang="en-US" sz="16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时间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、</a:t>
            </a:r>
            <a:r>
              <a:rPr lang="zh-CN" altLang="en-US" sz="16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信息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在内的所有资源状况，明确分工，选择方案。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471992" y="2372735"/>
            <a:ext cx="5072098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过程中调整计划的依据又是什么？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78032" y="3144590"/>
            <a:ext cx="5072098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工作中，您的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团队制定计划的</a:t>
            </a:r>
            <a:r>
              <a:rPr lang="zh-CN" altLang="en-US" sz="1800" b="1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依据是什么？</a:t>
            </a:r>
            <a:endParaRPr lang="zh-CN" altLang="en-US" sz="1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资源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利用</a:t>
            </a:r>
            <a:endParaRPr lang="en-US" altLang="zh-CN" sz="2800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3563888" y="1004432"/>
            <a:ext cx="5283327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你们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拥有的资源有哪些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？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pic>
        <p:nvPicPr>
          <p:cNvPr id="4" name="Picture 6" descr="http://e.hiphotos.bdimg.com/album/w%3D2048/sign=349b061fbd3eb13544c7b0bb9226a9d3/a5c27d1ed21b0ef4af44b2a9dcc451da80cb3e9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8" y="1466014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563888" y="1466014"/>
            <a:ext cx="5283327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829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理解并排查资源的优先与价值大小，包括那些不易见的时间，信息等；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3555251" y="2328151"/>
            <a:ext cx="5283327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如何更好地使用资源？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3554835" y="2787774"/>
            <a:ext cx="5283327" cy="922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活动结束时有没有剩下资源，这些资源为什么没有变成更多的金子？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3545782" y="3660091"/>
            <a:ext cx="5283327" cy="922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你的团队的资源有哪些？有没有有效的利用？如何更好使用？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所有驼队有着同样的目标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567716" y="915566"/>
            <a:ext cx="8280920" cy="792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pitchFamily="34" charset="0"/>
              <a:buNone/>
            </a:pPr>
            <a:r>
              <a:rPr lang="en-US" altLang="zh-CN" sz="2000" b="1" u="sng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25</a:t>
            </a:r>
            <a:r>
              <a:rPr lang="zh-CN" altLang="en-US" sz="2000" b="1" u="sng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天内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，往返于“大本营”与“大山”之间，挖掘尽可能多的金子。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80604020202020204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在最终结算之时：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99467"/>
            <a:ext cx="6753072" cy="3236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129" y="4015691"/>
            <a:ext cx="717049" cy="7170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04" y="1855451"/>
            <a:ext cx="717049" cy="717049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3329153" y="2431515"/>
            <a:ext cx="3884976" cy="17281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arrow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249213" y="2644249"/>
            <a:ext cx="3827387" cy="1659474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arrow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内容占位符 2"/>
          <p:cNvSpPr txBox="1"/>
          <p:nvPr/>
        </p:nvSpPr>
        <p:spPr bwMode="auto">
          <a:xfrm>
            <a:off x="1619672" y="1347614"/>
            <a:ext cx="6464717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pitchFamily="34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</a:rPr>
              <a:t>    总资产最多者获胜！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393404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 smtClean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团队协作</a:t>
            </a:r>
            <a:endParaRPr lang="en-US" altLang="zh-CN" sz="2800" b="1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1560" y="2826819"/>
            <a:ext cx="8280920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285750" indent="-285750" eaLnBrk="0" hangingPunct="0">
              <a:lnSpc>
                <a:spcPct val="150000"/>
              </a:lnSpc>
              <a:spcBef>
                <a:spcPts val="350"/>
              </a:spcBef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小组成员都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有什么样的特点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？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1560" y="3952087"/>
            <a:ext cx="8280920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285750" indent="-285750" eaLnBrk="0" hangingPunct="0">
              <a:lnSpc>
                <a:spcPct val="150000"/>
              </a:lnSpc>
              <a:spcBef>
                <a:spcPts val="350"/>
              </a:spcBef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当团队出现危机或产生冲突时，能否通过有效沟通化解冲突？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31295" y="1617871"/>
            <a:ext cx="8280920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285750" indent="-285750" eaLnBrk="0" hangingPunct="0">
              <a:lnSpc>
                <a:spcPct val="150000"/>
              </a:lnSpc>
              <a:spcBef>
                <a:spcPts val="350"/>
              </a:spcBef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这些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小组成员的特点对决策和结果有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什么样的影响？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908279" y="1705141"/>
            <a:ext cx="4983771" cy="734047"/>
          </a:xfrm>
        </p:spPr>
        <p:txBody>
          <a:bodyPr>
            <a:normAutofit fontScale="90000"/>
          </a:bodyPr>
          <a:p>
            <a:r>
              <a:rPr lang="en-US" altLang="zh-CN" sz="6000"/>
              <a:t>thanks</a:t>
            </a:r>
            <a:endParaRPr lang="en-US" altLang="zh-CN" sz="60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所有驼队有着同样的目标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14966"/>
            <a:ext cx="3960440" cy="39274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3340" y="1120803"/>
            <a:ext cx="4140668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从大本营出发，每天只能行进至相邻的一格；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天内必须回到大本营，否则就是“葬身沙海”；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探险途中，任何一天如果发生断粮或断水，都属“葬身沙海”，该队即自动退出。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100392" y="4122322"/>
            <a:ext cx="864096" cy="72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87951" y="411510"/>
            <a:ext cx="768444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8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所有驼队要穿越各种沙漠地理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31790"/>
            <a:ext cx="5904656" cy="2301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96" y="1020554"/>
            <a:ext cx="1747912" cy="12759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2" y="980393"/>
            <a:ext cx="1798712" cy="1313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97" y="1022092"/>
            <a:ext cx="1743699" cy="127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7" name="肘形连接符 16"/>
          <p:cNvCxnSpPr/>
          <p:nvPr/>
        </p:nvCxnSpPr>
        <p:spPr>
          <a:xfrm rot="10800000">
            <a:off x="1728428" y="2646502"/>
            <a:ext cx="1331404" cy="100536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16200000" flipV="1">
            <a:off x="4393353" y="2753141"/>
            <a:ext cx="933363" cy="57606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endCxn id="22" idx="1"/>
          </p:cNvCxnSpPr>
          <p:nvPr/>
        </p:nvCxnSpPr>
        <p:spPr>
          <a:xfrm flipV="1">
            <a:off x="4716016" y="2467749"/>
            <a:ext cx="2340259" cy="1183487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33"/>
          <p:cNvSpPr txBox="1"/>
          <p:nvPr/>
        </p:nvSpPr>
        <p:spPr>
          <a:xfrm>
            <a:off x="1413508" y="2270174"/>
            <a:ext cx="12241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村庄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文本框 34"/>
          <p:cNvSpPr txBox="1"/>
          <p:nvPr/>
        </p:nvSpPr>
        <p:spPr>
          <a:xfrm>
            <a:off x="4247964" y="2275934"/>
            <a:ext cx="12241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绿洲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文本框 35"/>
          <p:cNvSpPr txBox="1"/>
          <p:nvPr/>
        </p:nvSpPr>
        <p:spPr>
          <a:xfrm>
            <a:off x="7056275" y="2283718"/>
            <a:ext cx="12241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王陵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C6A018A-8C04-4216-821D-A1CFA15367A9}" type="datetime1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CATEGORY" val=""/>
  <p:tag name="KSO_WM_TEMPLATE_INDEX" val="20184576"/>
</p:tagLst>
</file>

<file path=ppt/tags/tag101.xml><?xml version="1.0" encoding="utf-8"?>
<p:tagLst xmlns:p="http://schemas.openxmlformats.org/presentationml/2006/main">
  <p:tag name="KSO_WM_TEMPLATE_CATEGORY" val=""/>
  <p:tag name="KSO_WM_TEMPLATE_INDEX" val="20184576"/>
</p:tagLst>
</file>

<file path=ppt/tags/tag102.xml><?xml version="1.0" encoding="utf-8"?>
<p:tagLst xmlns:p="http://schemas.openxmlformats.org/presentationml/2006/main">
  <p:tag name="KSO_WM_TEMPLATE_CATEGORY" val=""/>
  <p:tag name="KSO_WM_TEMPLATE_INDEX" val="20184576"/>
</p:tagLst>
</file>

<file path=ppt/tags/tag103.xml><?xml version="1.0" encoding="utf-8"?>
<p:tagLst xmlns:p="http://schemas.openxmlformats.org/presentationml/2006/main">
  <p:tag name="KSO_WM_TEMPLATE_CATEGORY" val=""/>
  <p:tag name="KSO_WM_TEMPLATE_INDEX" val="20184576"/>
</p:tagLst>
</file>

<file path=ppt/tags/tag104.xml><?xml version="1.0" encoding="utf-8"?>
<p:tagLst xmlns:p="http://schemas.openxmlformats.org/presentationml/2006/main">
  <p:tag name="KSO_WM_TEMPLATE_CATEGORY" val=""/>
  <p:tag name="KSO_WM_TEMPLATE_INDEX" val="20184576"/>
</p:tagLst>
</file>

<file path=ppt/tags/tag105.xml><?xml version="1.0" encoding="utf-8"?>
<p:tagLst xmlns:p="http://schemas.openxmlformats.org/presentationml/2006/main">
  <p:tag name="KSO_WM_TEMPLATE_CATEGORY" val=""/>
  <p:tag name="KSO_WM_TEMPLATE_INDEX" val="20184576"/>
</p:tagLst>
</file>

<file path=ppt/tags/tag106.xml><?xml version="1.0" encoding="utf-8"?>
<p:tagLst xmlns:p="http://schemas.openxmlformats.org/presentationml/2006/main">
  <p:tag name="KSO_WM_TEMPLATE_CATEGORY" val=""/>
  <p:tag name="KSO_WM_TEMPLATE_INDEX" val="20184576"/>
</p:tagLst>
</file>

<file path=ppt/tags/tag107.xml><?xml version="1.0" encoding="utf-8"?>
<p:tagLst xmlns:p="http://schemas.openxmlformats.org/presentationml/2006/main">
  <p:tag name="KSO_WM_TEMPLATE_CATEGORY" val=""/>
  <p:tag name="KSO_WM_TEMPLATE_INDEX" val="20184576"/>
</p:tagLst>
</file>

<file path=ppt/tags/tag108.xml><?xml version="1.0" encoding="utf-8"?>
<p:tagLst xmlns:p="http://schemas.openxmlformats.org/presentationml/2006/main">
  <p:tag name="KSO_WM_TEMPLATE_CATEGORY" val=""/>
  <p:tag name="KSO_WM_TEMPLATE_INDEX" val="20184576"/>
</p:tagLst>
</file>

<file path=ppt/tags/tag109.xml><?xml version="1.0" encoding="utf-8"?>
<p:tagLst xmlns:p="http://schemas.openxmlformats.org/presentationml/2006/main">
  <p:tag name="KSO_WM_TEMPLATE_CATEGORY" val=""/>
  <p:tag name="KSO_WM_TEMPLATE_INDEX" val="201845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TEMPLATE_CATEGORY" val=""/>
  <p:tag name="KSO_WM_TEMPLATE_INDEX" val="20184576"/>
</p:tagLst>
</file>

<file path=ppt/tags/tag111.xml><?xml version="1.0" encoding="utf-8"?>
<p:tagLst xmlns:p="http://schemas.openxmlformats.org/presentationml/2006/main">
  <p:tag name="KSO_WM_TEMPLATE_CATEGORY" val=""/>
  <p:tag name="KSO_WM_TEMPLATE_INDEX" val="20184576"/>
</p:tagLst>
</file>

<file path=ppt/tags/tag112.xml><?xml version="1.0" encoding="utf-8"?>
<p:tagLst xmlns:p="http://schemas.openxmlformats.org/presentationml/2006/main">
  <p:tag name="KSO_WM_TEMPLATE_CATEGORY" val=""/>
  <p:tag name="KSO_WM_TEMPLATE_INDEX" val="20184576"/>
</p:tagLst>
</file>

<file path=ppt/tags/tag113.xml><?xml version="1.0" encoding="utf-8"?>
<p:tagLst xmlns:p="http://schemas.openxmlformats.org/presentationml/2006/main">
  <p:tag name="KSO_WM_TEMPLATE_CATEGORY" val=""/>
  <p:tag name="KSO_WM_TEMPLATE_INDEX" val="20184576"/>
</p:tagLst>
</file>

<file path=ppt/tags/tag114.xml><?xml version="1.0" encoding="utf-8"?>
<p:tagLst xmlns:p="http://schemas.openxmlformats.org/presentationml/2006/main">
  <p:tag name="KSO_WM_TEMPLATE_CATEGORY" val=""/>
  <p:tag name="KSO_WM_TEMPLATE_INDEX" val="20184576"/>
</p:tagLst>
</file>

<file path=ppt/tags/tag115.xml><?xml version="1.0" encoding="utf-8"?>
<p:tagLst xmlns:p="http://schemas.openxmlformats.org/presentationml/2006/main">
  <p:tag name="KSO_WM_TEMPLATE_CATEGORY" val=""/>
  <p:tag name="KSO_WM_TEMPLATE_INDEX" val="20184576"/>
</p:tagLst>
</file>

<file path=ppt/tags/tag116.xml><?xml version="1.0" encoding="utf-8"?>
<p:tagLst xmlns:p="http://schemas.openxmlformats.org/presentationml/2006/main">
  <p:tag name="KSO_WM_TEMPLATE_CATEGORY" val=""/>
  <p:tag name="KSO_WM_TEMPLATE_INDEX" val="20184576"/>
</p:tagLst>
</file>

<file path=ppt/tags/tag117.xml><?xml version="1.0" encoding="utf-8"?>
<p:tagLst xmlns:p="http://schemas.openxmlformats.org/presentationml/2006/main">
  <p:tag name="KSO_WM_TEMPLATE_CATEGORY" val=""/>
  <p:tag name="KSO_WM_TEMPLATE_INDEX" val="20184576"/>
</p:tagLst>
</file>

<file path=ppt/tags/tag118.xml><?xml version="1.0" encoding="utf-8"?>
<p:tagLst xmlns:p="http://schemas.openxmlformats.org/presentationml/2006/main">
  <p:tag name="KSO_WM_TEMPLATE_CATEGORY" val=""/>
  <p:tag name="KSO_WM_TEMPLATE_INDEX" val="20184576"/>
</p:tagLst>
</file>

<file path=ppt/tags/tag119.xml><?xml version="1.0" encoding="utf-8"?>
<p:tagLst xmlns:p="http://schemas.openxmlformats.org/presentationml/2006/main">
  <p:tag name="KSO_WM_TEMPLATE_CATEGORY" val=""/>
  <p:tag name="KSO_WM_TEMPLATE_INDEX" val="201845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CATEGORY" val=""/>
  <p:tag name="KSO_WM_TEMPLATE_INDEX" val="20184576"/>
</p:tagLst>
</file>

<file path=ppt/tags/tag121.xml><?xml version="1.0" encoding="utf-8"?>
<p:tagLst xmlns:p="http://schemas.openxmlformats.org/presentationml/2006/main">
  <p:tag name="KSO_WM_TEMPLATE_CATEGORY" val=""/>
  <p:tag name="KSO_WM_TEMPLATE_INDEX" val="20184576"/>
</p:tagLst>
</file>

<file path=ppt/tags/tag122.xml><?xml version="1.0" encoding="utf-8"?>
<p:tagLst xmlns:p="http://schemas.openxmlformats.org/presentationml/2006/main">
  <p:tag name="KSO_WM_TEMPLATE_CATEGORY" val=""/>
  <p:tag name="KSO_WM_TEMPLATE_INDEX" val="20184576"/>
</p:tagLst>
</file>

<file path=ppt/tags/tag123.xml><?xml version="1.0" encoding="utf-8"?>
<p:tagLst xmlns:p="http://schemas.openxmlformats.org/presentationml/2006/main">
  <p:tag name="KSO_WM_TEMPLATE_CATEGORY" val=""/>
  <p:tag name="KSO_WM_TEMPLATE_INDEX" val="20184576"/>
</p:tagLst>
</file>

<file path=ppt/tags/tag124.xml><?xml version="1.0" encoding="utf-8"?>
<p:tagLst xmlns:p="http://schemas.openxmlformats.org/presentationml/2006/main">
  <p:tag name="KSO_WM_TEMPLATE_CATEGORY" val=""/>
  <p:tag name="KSO_WM_TEMPLATE_INDEX" val="20184576"/>
</p:tagLst>
</file>

<file path=ppt/tags/tag125.xml><?xml version="1.0" encoding="utf-8"?>
<p:tagLst xmlns:p="http://schemas.openxmlformats.org/presentationml/2006/main">
  <p:tag name="KSO_WM_TEMPLATE_CATEGORY" val=""/>
  <p:tag name="KSO_WM_TEMPLATE_INDEX" val="20184576"/>
</p:tagLst>
</file>

<file path=ppt/tags/tag126.xml><?xml version="1.0" encoding="utf-8"?>
<p:tagLst xmlns:p="http://schemas.openxmlformats.org/presentationml/2006/main">
  <p:tag name="KSO_WM_TEMPLATE_CATEGORY" val=""/>
  <p:tag name="KSO_WM_TEMPLATE_INDEX" val="20184576"/>
</p:tagLst>
</file>

<file path=ppt/tags/tag127.xml><?xml version="1.0" encoding="utf-8"?>
<p:tagLst xmlns:p="http://schemas.openxmlformats.org/presentationml/2006/main">
  <p:tag name="KSO_WM_TEMPLATE_CATEGORY" val=""/>
  <p:tag name="KSO_WM_TEMPLATE_INDEX" val="20184576"/>
</p:tagLst>
</file>

<file path=ppt/tags/tag128.xml><?xml version="1.0" encoding="utf-8"?>
<p:tagLst xmlns:p="http://schemas.openxmlformats.org/presentationml/2006/main">
  <p:tag name="KSO_WM_TEMPLATE_CATEGORY" val=""/>
  <p:tag name="KSO_WM_TEMPLATE_INDEX" val="20184576"/>
</p:tagLst>
</file>

<file path=ppt/tags/tag129.xml><?xml version="1.0" encoding="utf-8"?>
<p:tagLst xmlns:p="http://schemas.openxmlformats.org/presentationml/2006/main">
  <p:tag name="KSO_WM_TEMPLATE_CATEGORY" val=""/>
  <p:tag name="KSO_WM_TEMPLATE_INDEX" val="2018457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CATEGORY" val=""/>
  <p:tag name="KSO_WM_TEMPLATE_INDEX" val="20184576"/>
</p:tagLst>
</file>

<file path=ppt/tags/tag131.xml><?xml version="1.0" encoding="utf-8"?>
<p:tagLst xmlns:p="http://schemas.openxmlformats.org/presentationml/2006/main">
  <p:tag name="KSO_WM_TEMPLATE_CATEGORY" val=""/>
  <p:tag name="KSO_WM_TEMPLATE_INDEX" val="20184576"/>
</p:tagLst>
</file>

<file path=ppt/tags/tag132.xml><?xml version="1.0" encoding="utf-8"?>
<p:tagLst xmlns:p="http://schemas.openxmlformats.org/presentationml/2006/main">
  <p:tag name="KSO_WM_TEMPLATE_CATEGORY" val=""/>
  <p:tag name="KSO_WM_TEMPLATE_INDEX" val="20184576"/>
</p:tagLst>
</file>

<file path=ppt/tags/tag133.xml><?xml version="1.0" encoding="utf-8"?>
<p:tagLst xmlns:p="http://schemas.openxmlformats.org/presentationml/2006/main">
  <p:tag name="KSO_WM_TEMPLATE_CATEGORY" val=""/>
  <p:tag name="KSO_WM_TEMPLATE_INDEX" val="20184576"/>
</p:tagLst>
</file>

<file path=ppt/tags/tag134.xml><?xml version="1.0" encoding="utf-8"?>
<p:tagLst xmlns:p="http://schemas.openxmlformats.org/presentationml/2006/main">
  <p:tag name="KSO_WM_TEMPLATE_CATEGORY" val=""/>
  <p:tag name="KSO_WM_TEMPLATE_INDEX" val="20184576"/>
</p:tagLst>
</file>

<file path=ppt/tags/tag135.xml><?xml version="1.0" encoding="utf-8"?>
<p:tagLst xmlns:p="http://schemas.openxmlformats.org/presentationml/2006/main">
  <p:tag name="KSO_WM_TEMPLATE_CATEGORY" val=""/>
  <p:tag name="KSO_WM_TEMPLATE_INDEX" val="20184576"/>
</p:tagLst>
</file>

<file path=ppt/tags/tag136.xml><?xml version="1.0" encoding="utf-8"?>
<p:tagLst xmlns:p="http://schemas.openxmlformats.org/presentationml/2006/main">
  <p:tag name="KSO_WM_TEMPLATE_CATEGORY" val=""/>
  <p:tag name="KSO_WM_TEMPLATE_INDEX" val="20184576"/>
</p:tagLst>
</file>

<file path=ppt/tags/tag137.xml><?xml version="1.0" encoding="utf-8"?>
<p:tagLst xmlns:p="http://schemas.openxmlformats.org/presentationml/2006/main">
  <p:tag name="KSO_WM_TEMPLATE_CATEGORY" val=""/>
  <p:tag name="KSO_WM_TEMPLATE_INDEX" val="20184576"/>
</p:tagLst>
</file>

<file path=ppt/tags/tag138.xml><?xml version="1.0" encoding="utf-8"?>
<p:tagLst xmlns:p="http://schemas.openxmlformats.org/presentationml/2006/main">
  <p:tag name="KSO_WM_TEMPLATE_CATEGORY" val=""/>
  <p:tag name="KSO_WM_TEMPLATE_INDEX" val="20184576"/>
</p:tagLst>
</file>

<file path=ppt/tags/tag139.xml><?xml version="1.0" encoding="utf-8"?>
<p:tagLst xmlns:p="http://schemas.openxmlformats.org/presentationml/2006/main">
  <p:tag name="KSO_WM_TEMPLATE_CATEGORY" val=""/>
  <p:tag name="KSO_WM_TEMPLATE_INDEX" val="2018457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CATEGORY" val=""/>
  <p:tag name="KSO_WM_TEMPLATE_INDEX" val="20184576"/>
</p:tagLst>
</file>

<file path=ppt/tags/tag141.xml><?xml version="1.0" encoding="utf-8"?>
<p:tagLst xmlns:p="http://schemas.openxmlformats.org/presentationml/2006/main">
  <p:tag name="KSO_WM_TEMPLATE_CATEGORY" val=""/>
  <p:tag name="KSO_WM_TEMPLATE_INDEX" val="20184576"/>
</p:tagLst>
</file>

<file path=ppt/tags/tag142.xml><?xml version="1.0" encoding="utf-8"?>
<p:tagLst xmlns:p="http://schemas.openxmlformats.org/presentationml/2006/main">
  <p:tag name="KSO_WM_TEMPLATE_CATEGORY" val=""/>
  <p:tag name="KSO_WM_TEMPLATE_INDEX" val="20184576"/>
</p:tagLst>
</file>

<file path=ppt/tags/tag143.xml><?xml version="1.0" encoding="utf-8"?>
<p:tagLst xmlns:p="http://schemas.openxmlformats.org/presentationml/2006/main">
  <p:tag name="KSO_WM_TEMPLATE_CATEGORY" val=""/>
  <p:tag name="KSO_WM_TEMPLATE_INDEX" val="20184576"/>
</p:tagLst>
</file>

<file path=ppt/tags/tag144.xml><?xml version="1.0" encoding="utf-8"?>
<p:tagLst xmlns:p="http://schemas.openxmlformats.org/presentationml/2006/main">
  <p:tag name="KSO_WM_TEMPLATE_CATEGORY" val=""/>
  <p:tag name="KSO_WM_TEMPLATE_INDEX" val="20184576"/>
</p:tagLst>
</file>

<file path=ppt/tags/tag145.xml><?xml version="1.0" encoding="utf-8"?>
<p:tagLst xmlns:p="http://schemas.openxmlformats.org/presentationml/2006/main">
  <p:tag name="KSO_WM_TEMPLATE_CATEGORY" val=""/>
  <p:tag name="KSO_WM_TEMPLATE_INDEX" val="20184576"/>
</p:tagLst>
</file>

<file path=ppt/tags/tag146.xml><?xml version="1.0" encoding="utf-8"?>
<p:tagLst xmlns:p="http://schemas.openxmlformats.org/presentationml/2006/main">
  <p:tag name="KSO_WM_TEMPLATE_CATEGORY" val=""/>
  <p:tag name="KSO_WM_TEMPLATE_INDEX" val="20184576"/>
</p:tagLst>
</file>

<file path=ppt/tags/tag147.xml><?xml version="1.0" encoding="utf-8"?>
<p:tagLst xmlns:p="http://schemas.openxmlformats.org/presentationml/2006/main">
  <p:tag name="KSO_WM_TEMPLATE_CATEGORY" val=""/>
  <p:tag name="KSO_WM_TEMPLATE_INDEX" val="20184576"/>
</p:tagLst>
</file>

<file path=ppt/tags/tag148.xml><?xml version="1.0" encoding="utf-8"?>
<p:tagLst xmlns:p="http://schemas.openxmlformats.org/presentationml/2006/main">
  <p:tag name="KSO_WM_TEMPLATE_CATEGORY" val=""/>
  <p:tag name="KSO_WM_TEMPLATE_INDEX" val="20184576"/>
</p:tagLst>
</file>

<file path=ppt/tags/tag149.xml><?xml version="1.0" encoding="utf-8"?>
<p:tagLst xmlns:p="http://schemas.openxmlformats.org/presentationml/2006/main">
  <p:tag name="KSO_WM_TEMPLATE_CATEGORY" val=""/>
  <p:tag name="KSO_WM_TEMPLATE_INDEX" val="2018457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"/>
  <p:tag name="KSO_WM_TEMPLATE_INDEX" val="20184576"/>
</p:tagLst>
</file>

<file path=ppt/tags/tag151.xml><?xml version="1.0" encoding="utf-8"?>
<p:tagLst xmlns:p="http://schemas.openxmlformats.org/presentationml/2006/main">
  <p:tag name="KSO_WM_TEMPLATE_CATEGORY" val=""/>
  <p:tag name="KSO_WM_TEMPLATE_INDEX" val="20184576"/>
</p:tagLst>
</file>

<file path=ppt/tags/tag152.xml><?xml version="1.0" encoding="utf-8"?>
<p:tagLst xmlns:p="http://schemas.openxmlformats.org/presentationml/2006/main">
  <p:tag name="KSO_WM_TEMPLATE_CATEGORY" val=""/>
  <p:tag name="KSO_WM_TEMPLATE_INDEX" val="20184576"/>
</p:tagLst>
</file>

<file path=ppt/tags/tag153.xml><?xml version="1.0" encoding="utf-8"?>
<p:tagLst xmlns:p="http://schemas.openxmlformats.org/presentationml/2006/main">
  <p:tag name="KSO_WM_TEMPLATE_CATEGORY" val=""/>
  <p:tag name="KSO_WM_TEMPLATE_INDEX" val="20184576"/>
</p:tagLst>
</file>

<file path=ppt/tags/tag154.xml><?xml version="1.0" encoding="utf-8"?>
<p:tagLst xmlns:p="http://schemas.openxmlformats.org/presentationml/2006/main">
  <p:tag name="KSO_WM_TEMPLATE_CATEGORY" val=""/>
  <p:tag name="KSO_WM_TEMPLATE_INDEX" val="20184576"/>
</p:tagLst>
</file>

<file path=ppt/tags/tag155.xml><?xml version="1.0" encoding="utf-8"?>
<p:tagLst xmlns:p="http://schemas.openxmlformats.org/presentationml/2006/main">
  <p:tag name="KSO_WM_TEMPLATE_CATEGORY" val=""/>
  <p:tag name="KSO_WM_TEMPLATE_INDEX" val="20184576"/>
</p:tagLst>
</file>

<file path=ppt/tags/tag156.xml><?xml version="1.0" encoding="utf-8"?>
<p:tagLst xmlns:p="http://schemas.openxmlformats.org/presentationml/2006/main">
  <p:tag name="KSO_WM_TEMPLATE_CATEGORY" val=""/>
  <p:tag name="KSO_WM_TEMPLATE_INDEX" val="20184576"/>
</p:tagLst>
</file>

<file path=ppt/tags/tag157.xml><?xml version="1.0" encoding="utf-8"?>
<p:tagLst xmlns:p="http://schemas.openxmlformats.org/presentationml/2006/main">
  <p:tag name="KSO_WM_TEMPLATE_CATEGORY" val=""/>
  <p:tag name="KSO_WM_TEMPLATE_INDEX" val="20184576"/>
</p:tagLst>
</file>

<file path=ppt/tags/tag158.xml><?xml version="1.0" encoding="utf-8"?>
<p:tagLst xmlns:p="http://schemas.openxmlformats.org/presentationml/2006/main">
  <p:tag name="KSO_WM_TEMPLATE_CATEGORY" val=""/>
  <p:tag name="KSO_WM_TEMPLATE_INDEX" val="20184576"/>
</p:tagLst>
</file>

<file path=ppt/tags/tag159.xml><?xml version="1.0" encoding="utf-8"?>
<p:tagLst xmlns:p="http://schemas.openxmlformats.org/presentationml/2006/main">
  <p:tag name="KSO_WM_TEMPLATE_CATEGORY" val=""/>
  <p:tag name="KSO_WM_TEMPLATE_INDEX" val="20184576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"/>
  <p:tag name="KSO_WM_TEMPLATE_INDEX" val="20184576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576"/>
</p:tagLst>
</file>

<file path=ppt/tags/tag85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576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TEMPLATE_CATEGORY" val="custom"/>
  <p:tag name="KSO_WM_TEMPLATE_INDEX" val="20184576"/>
  <p:tag name="KSO_WM_TAG_VERSION" val="1.0"/>
  <p:tag name="KSO_WM_TEMPLATE_THUMBS_INDEX" val="1、9、12、16、5、21"/>
  <p:tag name="KSO_WM_BEAUTIFY_FLAG" val="#wm#"/>
  <p:tag name="KSO_WM_TEMPLATE_SUBCATEGORY" val="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TEMPLATE_CATEGORY" val=""/>
  <p:tag name="KSO_WM_TEMPLATE_INDEX" val="20184576"/>
</p:tagLst>
</file>

<file path=ppt/tags/tag91.xml><?xml version="1.0" encoding="utf-8"?>
<p:tagLst xmlns:p="http://schemas.openxmlformats.org/presentationml/2006/main">
  <p:tag name="KSO_WM_TEMPLATE_CATEGORY" val=""/>
  <p:tag name="KSO_WM_TEMPLATE_INDEX" val="20184576"/>
</p:tagLst>
</file>

<file path=ppt/tags/tag92.xml><?xml version="1.0" encoding="utf-8"?>
<p:tagLst xmlns:p="http://schemas.openxmlformats.org/presentationml/2006/main">
  <p:tag name="KSO_WM_TEMPLATE_CATEGORY" val=""/>
  <p:tag name="KSO_WM_TEMPLATE_INDEX" val="20184576"/>
</p:tagLst>
</file>

<file path=ppt/tags/tag93.xml><?xml version="1.0" encoding="utf-8"?>
<p:tagLst xmlns:p="http://schemas.openxmlformats.org/presentationml/2006/main">
  <p:tag name="KSO_WM_TEMPLATE_CATEGORY" val=""/>
  <p:tag name="KSO_WM_TEMPLATE_INDEX" val="20184576"/>
</p:tagLst>
</file>

<file path=ppt/tags/tag94.xml><?xml version="1.0" encoding="utf-8"?>
<p:tagLst xmlns:p="http://schemas.openxmlformats.org/presentationml/2006/main">
  <p:tag name="KSO_WM_TEMPLATE_CATEGORY" val=""/>
  <p:tag name="KSO_WM_TEMPLATE_INDEX" val="20184576"/>
</p:tagLst>
</file>

<file path=ppt/tags/tag95.xml><?xml version="1.0" encoding="utf-8"?>
<p:tagLst xmlns:p="http://schemas.openxmlformats.org/presentationml/2006/main">
  <p:tag name="KSO_WM_TEMPLATE_CATEGORY" val=""/>
  <p:tag name="KSO_WM_TEMPLATE_INDEX" val="20184576"/>
</p:tagLst>
</file>

<file path=ppt/tags/tag96.xml><?xml version="1.0" encoding="utf-8"?>
<p:tagLst xmlns:p="http://schemas.openxmlformats.org/presentationml/2006/main">
  <p:tag name="KSO_WM_TEMPLATE_CATEGORY" val=""/>
  <p:tag name="KSO_WM_TEMPLATE_INDEX" val="20184576"/>
</p:tagLst>
</file>

<file path=ppt/tags/tag97.xml><?xml version="1.0" encoding="utf-8"?>
<p:tagLst xmlns:p="http://schemas.openxmlformats.org/presentationml/2006/main">
  <p:tag name="KSO_WM_TEMPLATE_CATEGORY" val=""/>
  <p:tag name="KSO_WM_TEMPLATE_INDEX" val="20184576"/>
</p:tagLst>
</file>

<file path=ppt/tags/tag98.xml><?xml version="1.0" encoding="utf-8"?>
<p:tagLst xmlns:p="http://schemas.openxmlformats.org/presentationml/2006/main">
  <p:tag name="KSO_WM_TEMPLATE_CATEGORY" val=""/>
  <p:tag name="KSO_WM_TEMPLATE_INDEX" val="20184576"/>
</p:tagLst>
</file>

<file path=ppt/tags/tag99.xml><?xml version="1.0" encoding="utf-8"?>
<p:tagLst xmlns:p="http://schemas.openxmlformats.org/presentationml/2006/main">
  <p:tag name="KSO_WM_TEMPLATE_CATEGORY" val=""/>
  <p:tag name="KSO_WM_TEMPLATE_INDEX" val="20184576"/>
</p:tagLst>
</file>

<file path=ppt/theme/theme1.xml><?xml version="1.0" encoding="utf-8"?>
<a:theme xmlns:a="http://schemas.openxmlformats.org/drawingml/2006/main" name="1_自定义设计方案">
  <a:themeElements>
    <a:clrScheme name="自定义 203">
      <a:dk1>
        <a:srgbClr val="000000"/>
      </a:dk1>
      <a:lt1>
        <a:srgbClr val="FFFFFF"/>
      </a:lt1>
      <a:dk2>
        <a:srgbClr val="E9B60E"/>
      </a:dk2>
      <a:lt2>
        <a:srgbClr val="E7E6E6"/>
      </a:lt2>
      <a:accent1>
        <a:srgbClr val="ED7D31"/>
      </a:accent1>
      <a:accent2>
        <a:srgbClr val="D14424"/>
      </a:accent2>
      <a:accent3>
        <a:srgbClr val="A5A5A5"/>
      </a:accent3>
      <a:accent4>
        <a:srgbClr val="70AD47"/>
      </a:accent4>
      <a:accent5>
        <a:srgbClr val="4472C4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3528</Words>
  <Application>WPS 演示</Application>
  <PresentationFormat>全屏显示(16:9)</PresentationFormat>
  <Paragraphs>1092</Paragraphs>
  <Slides>71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95" baseType="lpstr">
      <vt:lpstr>Arial</vt:lpstr>
      <vt:lpstr>宋体</vt:lpstr>
      <vt:lpstr>Wingdings</vt:lpstr>
      <vt:lpstr>Microsoft Sans Serif</vt:lpstr>
      <vt:lpstr>华文行楷</vt:lpstr>
      <vt:lpstr>微软雅黑</vt:lpstr>
      <vt:lpstr>方正字迹-童体毛笔字体</vt:lpstr>
      <vt:lpstr>李旭科毛笔行书</vt:lpstr>
      <vt:lpstr>华文新魏</vt:lpstr>
      <vt:lpstr>MT Extra</vt:lpstr>
      <vt:lpstr>华文细黑</vt:lpstr>
      <vt:lpstr>苏新诗柳楷简</vt:lpstr>
      <vt:lpstr>金梅毛筆張楷書</vt:lpstr>
      <vt:lpstr>Arial Unicode MS</vt:lpstr>
      <vt:lpstr>Calibri</vt:lpstr>
      <vt:lpstr>Segoe UI</vt:lpstr>
      <vt:lpstr>Aharoni</vt:lpstr>
      <vt:lpstr>黑体</vt:lpstr>
      <vt:lpstr>Hiragino Sans GB W3</vt:lpstr>
      <vt:lpstr>Times New Roman</vt:lpstr>
      <vt:lpstr>黑体</vt:lpstr>
      <vt:lpstr>Yu Gothic UI</vt:lpstr>
      <vt:lpstr>MingLiU-ExtB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张盼龙</dc:creator>
  <cp:lastModifiedBy>玲珑</cp:lastModifiedBy>
  <cp:revision>136</cp:revision>
  <dcterms:created xsi:type="dcterms:W3CDTF">2016-10-26T08:14:00Z</dcterms:created>
  <dcterms:modified xsi:type="dcterms:W3CDTF">2021-03-17T01:53:59Z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